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399" r:id="rId4"/>
    <p:sldId id="398" r:id="rId5"/>
    <p:sldId id="262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66" r:id="rId18"/>
    <p:sldId id="333" r:id="rId19"/>
    <p:sldId id="367" r:id="rId20"/>
    <p:sldId id="364" r:id="rId21"/>
    <p:sldId id="334" r:id="rId22"/>
    <p:sldId id="362" r:id="rId23"/>
    <p:sldId id="343" r:id="rId24"/>
    <p:sldId id="345" r:id="rId25"/>
    <p:sldId id="369" r:id="rId26"/>
    <p:sldId id="363" r:id="rId27"/>
    <p:sldId id="347" r:id="rId28"/>
    <p:sldId id="370" r:id="rId29"/>
    <p:sldId id="381" r:id="rId30"/>
    <p:sldId id="368" r:id="rId31"/>
    <p:sldId id="382" r:id="rId32"/>
    <p:sldId id="263" r:id="rId33"/>
    <p:sldId id="341" r:id="rId34"/>
    <p:sldId id="342" r:id="rId35"/>
    <p:sldId id="383" r:id="rId36"/>
    <p:sldId id="354" r:id="rId37"/>
    <p:sldId id="352" r:id="rId38"/>
    <p:sldId id="353" r:id="rId39"/>
    <p:sldId id="371" r:id="rId40"/>
    <p:sldId id="365" r:id="rId41"/>
    <p:sldId id="338" r:id="rId42"/>
    <p:sldId id="358" r:id="rId43"/>
    <p:sldId id="373" r:id="rId44"/>
    <p:sldId id="359" r:id="rId45"/>
    <p:sldId id="374" r:id="rId46"/>
    <p:sldId id="375" r:id="rId47"/>
    <p:sldId id="360" r:id="rId48"/>
    <p:sldId id="376" r:id="rId49"/>
    <p:sldId id="377" r:id="rId50"/>
    <p:sldId id="361" r:id="rId51"/>
    <p:sldId id="378" r:id="rId52"/>
    <p:sldId id="372" r:id="rId53"/>
    <p:sldId id="348" r:id="rId54"/>
    <p:sldId id="349" r:id="rId55"/>
    <p:sldId id="379" r:id="rId56"/>
    <p:sldId id="356" r:id="rId57"/>
    <p:sldId id="380" r:id="rId58"/>
    <p:sldId id="385" r:id="rId59"/>
    <p:sldId id="386" r:id="rId60"/>
    <p:sldId id="384" r:id="rId61"/>
    <p:sldId id="355" r:id="rId62"/>
    <p:sldId id="400" r:id="rId63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8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2106-DC30-4DDD-A3B8-802771FF425C}" type="datetimeFigureOut">
              <a:rPr lang="es-BO" smtClean="0"/>
              <a:t>6/2/2020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3D47-F802-4980-A58D-630216FD229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1691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2106-DC30-4DDD-A3B8-802771FF425C}" type="datetimeFigureOut">
              <a:rPr lang="es-BO" smtClean="0"/>
              <a:t>6/2/2020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3D47-F802-4980-A58D-630216FD229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0664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2106-DC30-4DDD-A3B8-802771FF425C}" type="datetimeFigureOut">
              <a:rPr lang="es-BO" smtClean="0"/>
              <a:t>6/2/2020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3D47-F802-4980-A58D-630216FD229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1058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2106-DC30-4DDD-A3B8-802771FF425C}" type="datetimeFigureOut">
              <a:rPr lang="es-BO" smtClean="0"/>
              <a:t>6/2/2020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3D47-F802-4980-A58D-630216FD229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4178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2106-DC30-4DDD-A3B8-802771FF425C}" type="datetimeFigureOut">
              <a:rPr lang="es-BO" smtClean="0"/>
              <a:t>6/2/2020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3D47-F802-4980-A58D-630216FD229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52261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2106-DC30-4DDD-A3B8-802771FF425C}" type="datetimeFigureOut">
              <a:rPr lang="es-BO" smtClean="0"/>
              <a:t>6/2/2020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3D47-F802-4980-A58D-630216FD229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6844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2106-DC30-4DDD-A3B8-802771FF425C}" type="datetimeFigureOut">
              <a:rPr lang="es-BO" smtClean="0"/>
              <a:t>6/2/2020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3D47-F802-4980-A58D-630216FD229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6152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2106-DC30-4DDD-A3B8-802771FF425C}" type="datetimeFigureOut">
              <a:rPr lang="es-BO" smtClean="0"/>
              <a:t>6/2/2020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3D47-F802-4980-A58D-630216FD229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306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2106-DC30-4DDD-A3B8-802771FF425C}" type="datetimeFigureOut">
              <a:rPr lang="es-BO" smtClean="0"/>
              <a:t>6/2/2020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3D47-F802-4980-A58D-630216FD229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60227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2106-DC30-4DDD-A3B8-802771FF425C}" type="datetimeFigureOut">
              <a:rPr lang="es-BO" smtClean="0"/>
              <a:t>6/2/2020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3D47-F802-4980-A58D-630216FD229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5320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D2106-DC30-4DDD-A3B8-802771FF425C}" type="datetimeFigureOut">
              <a:rPr lang="es-BO" smtClean="0"/>
              <a:t>6/2/2020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3D47-F802-4980-A58D-630216FD229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598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D2106-DC30-4DDD-A3B8-802771FF425C}" type="datetimeFigureOut">
              <a:rPr lang="es-BO" smtClean="0"/>
              <a:t>6/2/2020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B3D47-F802-4980-A58D-630216FD229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2236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ángulo 3"/>
          <p:cNvSpPr/>
          <p:nvPr/>
        </p:nvSpPr>
        <p:spPr>
          <a:xfrm>
            <a:off x="1396314" y="2890391"/>
            <a:ext cx="99842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RENDICIÓN PÚBLICA DE CUENTAS FINAL 2019</a:t>
            </a:r>
          </a:p>
          <a:p>
            <a:pPr algn="ctr"/>
            <a:r>
              <a:rPr lang="es-BO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ADMINISTRACIÓN DEPARTAMENTAL DE LA </a:t>
            </a:r>
            <a:r>
              <a:rPr lang="es-BO" sz="3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PAZ</a:t>
            </a:r>
          </a:p>
          <a:p>
            <a:pPr algn="ctr"/>
            <a:endParaRPr lang="es-BO" sz="32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BO" sz="32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BO" sz="32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BO" sz="3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Febrero 2020</a:t>
            </a:r>
            <a:endParaRPr lang="es-BO" sz="32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Libellula\Desktop\RENDICION 2018\logo_c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1" y="496916"/>
            <a:ext cx="1296785" cy="11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64" y="200799"/>
            <a:ext cx="7872984" cy="19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35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913014" y="844723"/>
          <a:ext cx="10540538" cy="12692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1802740063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40535549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ACP21</a:t>
                      </a:r>
                      <a:endParaRPr lang="es-BO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6243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</a:rPr>
                        <a:t>Fortalecer las prestaciones en la atención  con Medicina Tradicional, Complementaria y Alternativa.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46684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SERVICIOS DE SALUD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332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12892"/>
              </p:ext>
            </p:extLst>
          </p:nvPr>
        </p:nvGraphicFramePr>
        <p:xfrm>
          <a:off x="913014" y="2476830"/>
          <a:ext cx="10540537" cy="3588690"/>
        </p:xfrm>
        <a:graphic>
          <a:graphicData uri="http://schemas.openxmlformats.org/drawingml/2006/table">
            <a:tbl>
              <a:tblPr/>
              <a:tblGrid>
                <a:gridCol w="227200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  <a:gridCol w="2683810">
                  <a:extLst>
                    <a:ext uri="{9D8B030D-6E8A-4147-A177-3AD203B41FA5}">
                      <a16:colId xmlns:a16="http://schemas.microsoft.com/office/drawing/2014/main" val="2712412862"/>
                    </a:ext>
                  </a:extLst>
                </a:gridCol>
                <a:gridCol w="1986323">
                  <a:extLst>
                    <a:ext uri="{9D8B030D-6E8A-4147-A177-3AD203B41FA5}">
                      <a16:colId xmlns:a16="http://schemas.microsoft.com/office/drawing/2014/main" val="908968860"/>
                    </a:ext>
                  </a:extLst>
                </a:gridCol>
                <a:gridCol w="3598399">
                  <a:extLst>
                    <a:ext uri="{9D8B030D-6E8A-4147-A177-3AD203B41FA5}">
                      <a16:colId xmlns:a16="http://schemas.microsoft.com/office/drawing/2014/main" val="278206841"/>
                    </a:ext>
                  </a:extLst>
                </a:gridCol>
              </a:tblGrid>
              <a:tr h="101263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2019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(cuantitativos y/o cualitativos</a:t>
                      </a:r>
                      <a:r>
                        <a:rPr lang="es-B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acuerdo al Resultado esperado e indicador)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25760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 a medicamento de manera oportun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Mejorar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acceso a medicamentos por medio de la consulta accediendo fácilmente a una ficha.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asignación presupuestaria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realizan atenciones integrales,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facilitando el acceso a fichas de consulta diarias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reforzó el laboratorio artesanal incrementando producción a 4 medicamentos 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entregan medicamentos a diario.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48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913014" y="844723"/>
          <a:ext cx="10540538" cy="12692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1802740063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40535549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ACP23</a:t>
                      </a:r>
                      <a:endParaRPr lang="es-BO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6243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</a:rPr>
                        <a:t>Fortalecer las prestaciones en la atención  con Medicina Tradicional, Complementaria y Alternativa.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46684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SERVICIOS DE SALUD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332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61850"/>
              </p:ext>
            </p:extLst>
          </p:nvPr>
        </p:nvGraphicFramePr>
        <p:xfrm>
          <a:off x="913014" y="2476830"/>
          <a:ext cx="10540537" cy="3742974"/>
        </p:xfrm>
        <a:graphic>
          <a:graphicData uri="http://schemas.openxmlformats.org/drawingml/2006/table">
            <a:tbl>
              <a:tblPr/>
              <a:tblGrid>
                <a:gridCol w="227200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  <a:gridCol w="2683810">
                  <a:extLst>
                    <a:ext uri="{9D8B030D-6E8A-4147-A177-3AD203B41FA5}">
                      <a16:colId xmlns:a16="http://schemas.microsoft.com/office/drawing/2014/main" val="2712412862"/>
                    </a:ext>
                  </a:extLst>
                </a:gridCol>
                <a:gridCol w="1986323">
                  <a:extLst>
                    <a:ext uri="{9D8B030D-6E8A-4147-A177-3AD203B41FA5}">
                      <a16:colId xmlns:a16="http://schemas.microsoft.com/office/drawing/2014/main" val="908968860"/>
                    </a:ext>
                  </a:extLst>
                </a:gridCol>
                <a:gridCol w="3598399">
                  <a:extLst>
                    <a:ext uri="{9D8B030D-6E8A-4147-A177-3AD203B41FA5}">
                      <a16:colId xmlns:a16="http://schemas.microsoft.com/office/drawing/2014/main" val="278206841"/>
                    </a:ext>
                  </a:extLst>
                </a:gridCol>
              </a:tblGrid>
              <a:tr h="116691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2019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(cuantitativos y/o cualitativos</a:t>
                      </a:r>
                      <a:r>
                        <a:rPr lang="es-B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acuerdo al Resultado esperado e indicador)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25760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Almacén de farmacia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abastecido y provisto de medicamentos para su dispensación.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Aprovisionamiento constante del servicio de farmacia de la C.P.S. Departamental la paz 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Trabajar flujo de dotación a diferentes policonsultorios y hospital</a:t>
                      </a:r>
                      <a:endParaRPr lang="es-BO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19.016.965,00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Abastecimiento del servicio de farmacia, diariamente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acuerdo a linamen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ejecuto en un 99.6%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Entrega de medicamentos inmediata de acuerdo a solicitud 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29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913014" y="844723"/>
          <a:ext cx="10540538" cy="12692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1802740063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40535549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ACP24</a:t>
                      </a:r>
                      <a:endParaRPr lang="es-BO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6243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</a:rPr>
                        <a:t>Fortalecer la Gestión del RR.HH. de salud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46684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SERVICIOS DE SALUD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332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87726"/>
              </p:ext>
            </p:extLst>
          </p:nvPr>
        </p:nvGraphicFramePr>
        <p:xfrm>
          <a:off x="913014" y="2476830"/>
          <a:ext cx="10540537" cy="3742974"/>
        </p:xfrm>
        <a:graphic>
          <a:graphicData uri="http://schemas.openxmlformats.org/drawingml/2006/table">
            <a:tbl>
              <a:tblPr/>
              <a:tblGrid>
                <a:gridCol w="227200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  <a:gridCol w="2683810">
                  <a:extLst>
                    <a:ext uri="{9D8B030D-6E8A-4147-A177-3AD203B41FA5}">
                      <a16:colId xmlns:a16="http://schemas.microsoft.com/office/drawing/2014/main" val="2712412862"/>
                    </a:ext>
                  </a:extLst>
                </a:gridCol>
                <a:gridCol w="1986323">
                  <a:extLst>
                    <a:ext uri="{9D8B030D-6E8A-4147-A177-3AD203B41FA5}">
                      <a16:colId xmlns:a16="http://schemas.microsoft.com/office/drawing/2014/main" val="908968860"/>
                    </a:ext>
                  </a:extLst>
                </a:gridCol>
                <a:gridCol w="3598399">
                  <a:extLst>
                    <a:ext uri="{9D8B030D-6E8A-4147-A177-3AD203B41FA5}">
                      <a16:colId xmlns:a16="http://schemas.microsoft.com/office/drawing/2014/main" val="278206841"/>
                    </a:ext>
                  </a:extLst>
                </a:gridCol>
              </a:tblGrid>
              <a:tr h="116691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2019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(cuantitativos y/o cualitativos</a:t>
                      </a:r>
                      <a:r>
                        <a:rPr lang="es-B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acuerdo al Resultado esperado e indicador)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25760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atención equipados y con recurso humano.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BO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Promover la habilitación de un centro de atención continua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las gestiones necesarias administrativas en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cuanto a contrataciones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167.658,30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Habilitación del servicio de atención continua Policonsultorio El Alto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ejecutó Bs. 27.272,00 para la contratación de médicos y enfermeras en el </a:t>
                      </a:r>
                      <a:r>
                        <a:rPr lang="es-BO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Policonsultorio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Alto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831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913014" y="844723"/>
          <a:ext cx="10540538" cy="12692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1802740063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40535549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ACP26</a:t>
                      </a:r>
                      <a:endParaRPr lang="es-BO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6243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</a:rPr>
                        <a:t>Realizar la formación de personal en salud.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46684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SERVICIOS DE SALUD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332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334599"/>
              </p:ext>
            </p:extLst>
          </p:nvPr>
        </p:nvGraphicFramePr>
        <p:xfrm>
          <a:off x="913014" y="2476830"/>
          <a:ext cx="10540537" cy="3742974"/>
        </p:xfrm>
        <a:graphic>
          <a:graphicData uri="http://schemas.openxmlformats.org/drawingml/2006/table">
            <a:tbl>
              <a:tblPr/>
              <a:tblGrid>
                <a:gridCol w="227200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  <a:gridCol w="2683810">
                  <a:extLst>
                    <a:ext uri="{9D8B030D-6E8A-4147-A177-3AD203B41FA5}">
                      <a16:colId xmlns:a16="http://schemas.microsoft.com/office/drawing/2014/main" val="2712412862"/>
                    </a:ext>
                  </a:extLst>
                </a:gridCol>
                <a:gridCol w="1986323">
                  <a:extLst>
                    <a:ext uri="{9D8B030D-6E8A-4147-A177-3AD203B41FA5}">
                      <a16:colId xmlns:a16="http://schemas.microsoft.com/office/drawing/2014/main" val="908968860"/>
                    </a:ext>
                  </a:extLst>
                </a:gridCol>
                <a:gridCol w="3598399">
                  <a:extLst>
                    <a:ext uri="{9D8B030D-6E8A-4147-A177-3AD203B41FA5}">
                      <a16:colId xmlns:a16="http://schemas.microsoft.com/office/drawing/2014/main" val="278206841"/>
                    </a:ext>
                  </a:extLst>
                </a:gridCol>
              </a:tblGrid>
              <a:tr h="116691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 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2019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(cuantitativos y/o cualitativos</a:t>
                      </a:r>
                      <a:r>
                        <a:rPr lang="es-B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acuerdo al Resultado esperado e indicador)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25760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Internos, residentes y personal de enfermería pertenecientes a  especialidades clínicas y fisioterapia organizados y asignados de acuerdo a rotes 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Programar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asignaciones  de enseñanza correspondiente con el cronograma de rotación de Internos y residentes</a:t>
                      </a:r>
                      <a:r>
                        <a:rPr lang="es-B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asignación presupuestaria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enseñanza correspondiente a rotes 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Evaluaciones y actividades programadas  eficazmente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 del 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938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913014" y="844723"/>
          <a:ext cx="10540538" cy="12692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1802740063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40535549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ACP29</a:t>
                      </a:r>
                      <a:endParaRPr lang="es-BO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6243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</a:rPr>
                        <a:t>Fortalecer la gestión de equipamiento en áreas de salud (gasto corriente)</a:t>
                      </a:r>
                      <a:r>
                        <a:rPr lang="es-BO" sz="1400" u="none" strike="noStrike" dirty="0" smtClean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46684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SERVICIOS DE SALUD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332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370784"/>
              </p:ext>
            </p:extLst>
          </p:nvPr>
        </p:nvGraphicFramePr>
        <p:xfrm>
          <a:off x="913014" y="2476830"/>
          <a:ext cx="10540537" cy="3742974"/>
        </p:xfrm>
        <a:graphic>
          <a:graphicData uri="http://schemas.openxmlformats.org/drawingml/2006/table">
            <a:tbl>
              <a:tblPr/>
              <a:tblGrid>
                <a:gridCol w="227200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  <a:gridCol w="2683810">
                  <a:extLst>
                    <a:ext uri="{9D8B030D-6E8A-4147-A177-3AD203B41FA5}">
                      <a16:colId xmlns:a16="http://schemas.microsoft.com/office/drawing/2014/main" val="2712412862"/>
                    </a:ext>
                  </a:extLst>
                </a:gridCol>
                <a:gridCol w="1986323">
                  <a:extLst>
                    <a:ext uri="{9D8B030D-6E8A-4147-A177-3AD203B41FA5}">
                      <a16:colId xmlns:a16="http://schemas.microsoft.com/office/drawing/2014/main" val="908968860"/>
                    </a:ext>
                  </a:extLst>
                </a:gridCol>
                <a:gridCol w="3598399">
                  <a:extLst>
                    <a:ext uri="{9D8B030D-6E8A-4147-A177-3AD203B41FA5}">
                      <a16:colId xmlns:a16="http://schemas.microsoft.com/office/drawing/2014/main" val="278206841"/>
                    </a:ext>
                  </a:extLst>
                </a:gridCol>
              </a:tblGrid>
              <a:tr h="116691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2019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(cuantitativos y/o cualitativos</a:t>
                      </a:r>
                      <a:r>
                        <a:rPr lang="es-B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acuerdo al Resultado esperado e indicador)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25760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Salud Fortalecidos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Fortalecer los dif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erentes servicios de salud con la compra de instrumental y equipos médicos.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1.382.762,00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de salud fortalecidos debido a compra de instrumental y equipamiento medico 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 del 76,1%, debido a que el monto de adquisición fue menor al referencial.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534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913014" y="844723"/>
          <a:ext cx="10540538" cy="12692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1802740063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40535549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ACP30</a:t>
                      </a:r>
                      <a:endParaRPr lang="es-BO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6243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</a:rPr>
                        <a:t>Acción de Corto Plazo recurrente en salud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46684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SERVICIOS DE SALUD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332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456589"/>
              </p:ext>
            </p:extLst>
          </p:nvPr>
        </p:nvGraphicFramePr>
        <p:xfrm>
          <a:off x="913014" y="2476830"/>
          <a:ext cx="10540537" cy="3742974"/>
        </p:xfrm>
        <a:graphic>
          <a:graphicData uri="http://schemas.openxmlformats.org/drawingml/2006/table">
            <a:tbl>
              <a:tblPr/>
              <a:tblGrid>
                <a:gridCol w="227200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  <a:gridCol w="2683810">
                  <a:extLst>
                    <a:ext uri="{9D8B030D-6E8A-4147-A177-3AD203B41FA5}">
                      <a16:colId xmlns:a16="http://schemas.microsoft.com/office/drawing/2014/main" val="2712412862"/>
                    </a:ext>
                  </a:extLst>
                </a:gridCol>
                <a:gridCol w="1986323">
                  <a:extLst>
                    <a:ext uri="{9D8B030D-6E8A-4147-A177-3AD203B41FA5}">
                      <a16:colId xmlns:a16="http://schemas.microsoft.com/office/drawing/2014/main" val="908968860"/>
                    </a:ext>
                  </a:extLst>
                </a:gridCol>
                <a:gridCol w="3598399">
                  <a:extLst>
                    <a:ext uri="{9D8B030D-6E8A-4147-A177-3AD203B41FA5}">
                      <a16:colId xmlns:a16="http://schemas.microsoft.com/office/drawing/2014/main" val="278206841"/>
                    </a:ext>
                  </a:extLst>
                </a:gridCol>
              </a:tblGrid>
              <a:tr h="116691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2019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(cuantitativos y/o cualitativos</a:t>
                      </a:r>
                      <a:r>
                        <a:rPr lang="es-B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acuerdo al Resultado esperado e indicador)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25760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Petrolero Obrajes con mejor funcionamiento de sus servicios.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Adquirir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diferentes </a:t>
                      </a:r>
                      <a:r>
                        <a:rPr lang="es-BO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 el correcto funcionamiento de servicios en el Hospital Petrolero Obrajes. 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1.408.820,00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Dotación de alimentos para pacientes internados y personal de guardia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 del 87,4%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865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1787"/>
              </p:ext>
            </p:extLst>
          </p:nvPr>
        </p:nvGraphicFramePr>
        <p:xfrm>
          <a:off x="913014" y="844723"/>
          <a:ext cx="10540538" cy="12692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1802740063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40535549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ACP43</a:t>
                      </a:r>
                      <a:endParaRPr lang="es-BO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6243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</a:rPr>
                        <a:t>Controlar las transferencias económicas y presupuestarias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46684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</a:t>
                      </a:r>
                      <a:r>
                        <a:rPr lang="es-BO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ENSEÑANZA E INVESTIGACIÓN</a:t>
                      </a:r>
                      <a:endParaRPr lang="es-BO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332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83996"/>
              </p:ext>
            </p:extLst>
          </p:nvPr>
        </p:nvGraphicFramePr>
        <p:xfrm>
          <a:off x="913014" y="2476830"/>
          <a:ext cx="10540537" cy="3742974"/>
        </p:xfrm>
        <a:graphic>
          <a:graphicData uri="http://schemas.openxmlformats.org/drawingml/2006/table">
            <a:tbl>
              <a:tblPr/>
              <a:tblGrid>
                <a:gridCol w="227200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  <a:gridCol w="2683810">
                  <a:extLst>
                    <a:ext uri="{9D8B030D-6E8A-4147-A177-3AD203B41FA5}">
                      <a16:colId xmlns:a16="http://schemas.microsoft.com/office/drawing/2014/main" val="2712412862"/>
                    </a:ext>
                  </a:extLst>
                </a:gridCol>
                <a:gridCol w="1986323">
                  <a:extLst>
                    <a:ext uri="{9D8B030D-6E8A-4147-A177-3AD203B41FA5}">
                      <a16:colId xmlns:a16="http://schemas.microsoft.com/office/drawing/2014/main" val="908968860"/>
                    </a:ext>
                  </a:extLst>
                </a:gridCol>
                <a:gridCol w="3598399">
                  <a:extLst>
                    <a:ext uri="{9D8B030D-6E8A-4147-A177-3AD203B41FA5}">
                      <a16:colId xmlns:a16="http://schemas.microsoft.com/office/drawing/2014/main" val="278206841"/>
                    </a:ext>
                  </a:extLst>
                </a:gridCol>
              </a:tblGrid>
              <a:tr h="116691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 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2019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(cuantitativos y/o cualitativos</a:t>
                      </a:r>
                      <a:r>
                        <a:rPr lang="es-B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acuerdo al Resultado esperado e indicador)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25760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de estipendios a residentes médicos y universitarios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otorgadas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los estudiantes universitarios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825.790,00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Estipendios cancelados al 82%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965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bellula\Desktop\RENDICION 2018\logo_c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19" y="598037"/>
            <a:ext cx="1296785" cy="11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279904" y="2718816"/>
            <a:ext cx="773641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BO" sz="5400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RECURSOS HUMANOS</a:t>
            </a:r>
            <a:endParaRPr lang="es-BO" sz="5400" dirty="0">
              <a:solidFill>
                <a:schemeClr val="accent6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5" y="4246453"/>
            <a:ext cx="4621633" cy="238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64" y="200799"/>
            <a:ext cx="7872984" cy="19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2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442481"/>
              </p:ext>
            </p:extLst>
          </p:nvPr>
        </p:nvGraphicFramePr>
        <p:xfrm>
          <a:off x="814648" y="447692"/>
          <a:ext cx="10426767" cy="15030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58388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519425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ACP24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>
                          <a:effectLst/>
                        </a:rPr>
                        <a:t>Fortalecer la Gestión del RR.HH. de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48059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RECURSOS HUMANOS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349261"/>
              </p:ext>
            </p:extLst>
          </p:nvPr>
        </p:nvGraphicFramePr>
        <p:xfrm>
          <a:off x="814648" y="2365187"/>
          <a:ext cx="10426768" cy="2694942"/>
        </p:xfrm>
        <a:graphic>
          <a:graphicData uri="http://schemas.openxmlformats.org/drawingml/2006/table">
            <a:tbl>
              <a:tblPr/>
              <a:tblGrid>
                <a:gridCol w="2390152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  <a:gridCol w="2823232">
                  <a:extLst>
                    <a:ext uri="{9D8B030D-6E8A-4147-A177-3AD203B41FA5}">
                      <a16:colId xmlns:a16="http://schemas.microsoft.com/office/drawing/2014/main" val="2137387472"/>
                    </a:ext>
                  </a:extLst>
                </a:gridCol>
                <a:gridCol w="2218016">
                  <a:extLst>
                    <a:ext uri="{9D8B030D-6E8A-4147-A177-3AD203B41FA5}">
                      <a16:colId xmlns:a16="http://schemas.microsoft.com/office/drawing/2014/main" val="4161536371"/>
                    </a:ext>
                  </a:extLst>
                </a:gridCol>
                <a:gridCol w="2995368">
                  <a:extLst>
                    <a:ext uri="{9D8B030D-6E8A-4147-A177-3AD203B41FA5}">
                      <a16:colId xmlns:a16="http://schemas.microsoft.com/office/drawing/2014/main" val="4253981924"/>
                    </a:ext>
                  </a:extLst>
                </a:gridCol>
              </a:tblGrid>
              <a:tr h="4548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 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170813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 patronales controladas y seguidas.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 y seguimiento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 cumplimiento de las obligaciones patronales.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137.475.034,00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cumplió con la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obligaciones patronales con todos los trabajadores del área de salud de la C.P.S de la Administración Departamental La Paz, a través de planillas y con la presentación de las mismas ante las instancias correspondientes.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102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015170"/>
              </p:ext>
            </p:extLst>
          </p:nvPr>
        </p:nvGraphicFramePr>
        <p:xfrm>
          <a:off x="814648" y="481472"/>
          <a:ext cx="10540538" cy="14381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519425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ACP24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>
                          <a:effectLst/>
                        </a:rPr>
                        <a:t>Fortalecer la Gestión del RR.HH. de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RECURSOS HUMANOS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43372"/>
              </p:ext>
            </p:extLst>
          </p:nvPr>
        </p:nvGraphicFramePr>
        <p:xfrm>
          <a:off x="814648" y="2304886"/>
          <a:ext cx="10540540" cy="2446006"/>
        </p:xfrm>
        <a:graphic>
          <a:graphicData uri="http://schemas.openxmlformats.org/drawingml/2006/table">
            <a:tbl>
              <a:tblPr/>
              <a:tblGrid>
                <a:gridCol w="2416232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  <a:gridCol w="2854038">
                  <a:extLst>
                    <a:ext uri="{9D8B030D-6E8A-4147-A177-3AD203B41FA5}">
                      <a16:colId xmlns:a16="http://schemas.microsoft.com/office/drawing/2014/main" val="2137387472"/>
                    </a:ext>
                  </a:extLst>
                </a:gridCol>
                <a:gridCol w="2242218">
                  <a:extLst>
                    <a:ext uri="{9D8B030D-6E8A-4147-A177-3AD203B41FA5}">
                      <a16:colId xmlns:a16="http://schemas.microsoft.com/office/drawing/2014/main" val="4161536371"/>
                    </a:ext>
                  </a:extLst>
                </a:gridCol>
                <a:gridCol w="3028052">
                  <a:extLst>
                    <a:ext uri="{9D8B030D-6E8A-4147-A177-3AD203B41FA5}">
                      <a16:colId xmlns:a16="http://schemas.microsoft.com/office/drawing/2014/main" val="4253981924"/>
                    </a:ext>
                  </a:extLst>
                </a:gridCol>
              </a:tblGrid>
              <a:tr h="45481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1708135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Ropa de trabajo, uniforme institucional y equipamiento y Protección.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Adquisición ropa de trabajo, uniforme institucional y equipamiento y Protección.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433.752,00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realizó la adquisición de ropa de trabajo y equipo de protección personal para los trabajadores del área de salud.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22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650670" y="2491412"/>
            <a:ext cx="9429006" cy="34932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024525" eaLnBrk="0" hangingPunct="0">
              <a:spcBef>
                <a:spcPct val="50000"/>
              </a:spcBef>
              <a:tabLst>
                <a:tab pos="4665663" algn="l"/>
              </a:tabLst>
              <a:defRPr/>
            </a:pP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ADMINISTRADORA DEPARTAMENTAL	DR. HANS H. ARAUCO ALCOREZA</a:t>
            </a:r>
          </a:p>
          <a:p>
            <a:pPr defTabSz="1024525" eaLnBrk="0" hangingPunct="0">
              <a:spcBef>
                <a:spcPct val="50000"/>
              </a:spcBef>
              <a:tabLst>
                <a:tab pos="4665663" algn="l"/>
              </a:tabLst>
              <a:defRPr/>
            </a:pP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 </a:t>
            </a:r>
            <a:r>
              <a:rPr lang="es-ES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DPTAL. ADM. </a:t>
            </a: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FINANCIERO	</a:t>
            </a:r>
            <a:r>
              <a:rPr lang="es-ES" sz="17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M.Sc</a:t>
            </a: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ING. SANDRO CLAVIJO CUENTAS</a:t>
            </a:r>
            <a:endParaRPr lang="es-ES" sz="17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24525" eaLnBrk="0" hangingPunct="0">
              <a:spcBef>
                <a:spcPct val="50000"/>
              </a:spcBef>
              <a:tabLst>
                <a:tab pos="4665663" algn="l"/>
              </a:tabLst>
              <a:defRPr/>
            </a:pPr>
            <a:r>
              <a:rPr lang="es-ES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 DPTAL. SERV. SALUD      </a:t>
            </a: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	DR. </a:t>
            </a:r>
            <a:r>
              <a:rPr lang="es-ES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SERGIO </a:t>
            </a: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BURGOA </a:t>
            </a:r>
            <a:r>
              <a:rPr lang="es-ES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BALDIVIESO </a:t>
            </a:r>
          </a:p>
          <a:p>
            <a:pPr defTabSz="1024525" eaLnBrk="0" hangingPunct="0">
              <a:spcBef>
                <a:spcPct val="50000"/>
              </a:spcBef>
              <a:tabLst>
                <a:tab pos="4665663" algn="l"/>
              </a:tabLst>
              <a:defRPr/>
            </a:pPr>
            <a:r>
              <a:rPr lang="es-ES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 DPTAL.  RRHH.                          </a:t>
            </a: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ABG. PAOLA BALDIVIESO GANTIER</a:t>
            </a:r>
            <a:endParaRPr lang="es-ES" sz="17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24525" eaLnBrk="0" hangingPunct="0">
              <a:spcBef>
                <a:spcPct val="50000"/>
              </a:spcBef>
              <a:tabLst>
                <a:tab pos="4665663" algn="l"/>
              </a:tabLst>
              <a:defRPr/>
            </a:pPr>
            <a:r>
              <a:rPr lang="es-ES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DPTAL. ASESORIA </a:t>
            </a: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 	ABG. GABRIELA RODRIGUEZ ANDREANI</a:t>
            </a:r>
          </a:p>
          <a:p>
            <a:pPr defTabSz="1024525" eaLnBrk="0" hangingPunct="0">
              <a:spcBef>
                <a:spcPct val="50000"/>
              </a:spcBef>
              <a:tabLst>
                <a:tab pos="4665663" algn="l"/>
              </a:tabLst>
              <a:defRPr/>
            </a:pP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HOSPITAL PETROLERO  	DR. GONZALO TORRICO RODRIGUEZ</a:t>
            </a:r>
          </a:p>
          <a:p>
            <a:pPr defTabSz="1024525" eaLnBrk="0" hangingPunct="0">
              <a:spcBef>
                <a:spcPct val="50000"/>
              </a:spcBef>
              <a:tabLst>
                <a:tab pos="4665663" algn="l"/>
              </a:tabLst>
              <a:defRPr/>
            </a:pP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s-ES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POL. 20 DE OCTUBRE   </a:t>
            </a: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ES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DRA. TATIANA W. AVILES VISCARRA.</a:t>
            </a:r>
            <a:endParaRPr lang="es-ES" sz="17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24525" eaLnBrk="0" hangingPunct="0">
              <a:spcBef>
                <a:spcPct val="50000"/>
              </a:spcBef>
              <a:tabLst>
                <a:tab pos="4665663" algn="l"/>
              </a:tabLst>
              <a:defRPr/>
            </a:pPr>
            <a:r>
              <a:rPr lang="es-ES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</a:t>
            </a:r>
            <a:r>
              <a:rPr lang="es-ES" sz="17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 </a:t>
            </a: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	DRA. RUTH AGREDA MALDONADO</a:t>
            </a:r>
          </a:p>
          <a:p>
            <a:pPr defTabSz="1024525" eaLnBrk="0" hangingPunct="0">
              <a:spcBef>
                <a:spcPct val="50000"/>
              </a:spcBef>
              <a:tabLst>
                <a:tab pos="4665663" algn="l"/>
              </a:tabLst>
              <a:defRPr/>
            </a:pPr>
            <a:r>
              <a:rPr lang="es-ES" sz="17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POL. CENTRAL     	DR. LUIS ALARCON SALVATIERRA</a:t>
            </a:r>
            <a:endParaRPr lang="es-ES" sz="17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93707" y="1696288"/>
            <a:ext cx="8388424" cy="46166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BO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AUTORIDADES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Libellula\Desktop\RENDICION 2018\logo_c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1" y="496916"/>
            <a:ext cx="1296785" cy="11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30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39510"/>
              </p:ext>
            </p:extLst>
          </p:nvPr>
        </p:nvGraphicFramePr>
        <p:xfrm>
          <a:off x="814648" y="481472"/>
          <a:ext cx="10540538" cy="14906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507069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 smtClean="0">
                          <a:solidFill>
                            <a:srgbClr val="008080"/>
                          </a:solidFill>
                          <a:effectLst/>
                        </a:rPr>
                        <a:t>ACP24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u="none" strike="noStrike" dirty="0" smtClean="0">
                          <a:effectLst/>
                        </a:rPr>
                        <a:t>Fortalecer la Gestión del RR.HH. de salud</a:t>
                      </a:r>
                      <a:r>
                        <a:rPr lang="es-BO" sz="1400" u="none" strike="noStrike" dirty="0" smtClean="0">
                          <a:effectLst/>
                        </a:rPr>
                        <a:t>.</a:t>
                      </a:r>
                      <a:endParaRPr lang="es-BO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RECURSOS HUMANOS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65872"/>
              </p:ext>
            </p:extLst>
          </p:nvPr>
        </p:nvGraphicFramePr>
        <p:xfrm>
          <a:off x="1897440" y="2843766"/>
          <a:ext cx="8749977" cy="1345256"/>
        </p:xfrm>
        <a:graphic>
          <a:graphicData uri="http://schemas.openxmlformats.org/drawingml/2006/table">
            <a:tbl>
              <a:tblPr/>
              <a:tblGrid>
                <a:gridCol w="66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64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7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87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87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87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TIPO CONTRATO</a:t>
                      </a:r>
                    </a:p>
                  </a:txBody>
                  <a:tcPr marL="6065" marR="6065" marT="6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AUX. ENF. </a:t>
                      </a:r>
                    </a:p>
                  </a:txBody>
                  <a:tcPr marL="6065" marR="6065" marT="6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MEDICOS</a:t>
                      </a:r>
                    </a:p>
                  </a:txBody>
                  <a:tcPr marL="6065" marR="6065" marT="6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LIC. </a:t>
                      </a:r>
                      <a:r>
                        <a:rPr lang="es-BO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ENF.</a:t>
                      </a:r>
                      <a:endParaRPr lang="es-B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5" marR="6065" marT="6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TEC.</a:t>
                      </a:r>
                      <a:endParaRPr lang="es-B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5" marR="6065" marT="6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ODONTOLOGOS </a:t>
                      </a:r>
                    </a:p>
                  </a:txBody>
                  <a:tcPr marL="6065" marR="6065" marT="6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FARM.</a:t>
                      </a:r>
                      <a:endParaRPr lang="es-B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5" marR="6065" marT="6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BIOQ.</a:t>
                      </a:r>
                      <a:endParaRPr lang="es-B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5" marR="6065" marT="6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FISIO.</a:t>
                      </a:r>
                      <a:endParaRPr lang="es-B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5" marR="6065" marT="6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NUTR.</a:t>
                      </a:r>
                      <a:endParaRPr lang="es-B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5" marR="6065" marT="6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TRAB.</a:t>
                      </a:r>
                      <a:r>
                        <a:rPr lang="es-BO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BO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SOCIAL</a:t>
                      </a:r>
                      <a:endParaRPr lang="es-B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5" marR="6065" marT="6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PSICO.</a:t>
                      </a:r>
                      <a:endParaRPr lang="es-B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65" marR="6065" marT="6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065" marR="6065" marT="6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192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ITEM</a:t>
                      </a:r>
                    </a:p>
                  </a:txBody>
                  <a:tcPr marL="6065" marR="6065" marT="6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985672" y="241171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b="1" dirty="0" smtClean="0"/>
              <a:t>PERSONAL EN SALUD</a:t>
            </a:r>
            <a:endParaRPr lang="es-BO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401377"/>
              </p:ext>
            </p:extLst>
          </p:nvPr>
        </p:nvGraphicFramePr>
        <p:xfrm>
          <a:off x="3424480" y="4852147"/>
          <a:ext cx="2851518" cy="1265776"/>
        </p:xfrm>
        <a:graphic>
          <a:graphicData uri="http://schemas.openxmlformats.org/drawingml/2006/table">
            <a:tbl>
              <a:tblPr/>
              <a:tblGrid>
                <a:gridCol w="1425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TIPO 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AUXILIAR DE SEVICIOS EN SALUD</a:t>
                      </a:r>
                      <a:endParaRPr lang="es-B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712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CONTRATOS</a:t>
                      </a:r>
                      <a:r>
                        <a:rPr lang="es-BO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Y SUPLENCIAS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s-B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50688"/>
              </p:ext>
            </p:extLst>
          </p:nvPr>
        </p:nvGraphicFramePr>
        <p:xfrm>
          <a:off x="6304800" y="4852147"/>
          <a:ext cx="1425759" cy="1265776"/>
        </p:xfrm>
        <a:graphic>
          <a:graphicData uri="http://schemas.openxmlformats.org/drawingml/2006/table">
            <a:tbl>
              <a:tblPr/>
              <a:tblGrid>
                <a:gridCol w="1425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PERSONAL  PROFESIONAL</a:t>
                      </a:r>
                      <a:r>
                        <a:rPr lang="es-BO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B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EN</a:t>
                      </a:r>
                      <a:r>
                        <a:rPr lang="es-BO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SALUD</a:t>
                      </a:r>
                      <a:endParaRPr lang="es-B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712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es-B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92580"/>
              </p:ext>
            </p:extLst>
          </p:nvPr>
        </p:nvGraphicFramePr>
        <p:xfrm>
          <a:off x="7744960" y="4852147"/>
          <a:ext cx="1425759" cy="1265776"/>
        </p:xfrm>
        <a:graphic>
          <a:graphicData uri="http://schemas.openxmlformats.org/drawingml/2006/table">
            <a:tbl>
              <a:tblPr/>
              <a:tblGrid>
                <a:gridCol w="1425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r>
                        <a:rPr lang="es-BO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PERSONAL EVENTUAL EN SALUD</a:t>
                      </a:r>
                      <a:endParaRPr lang="es-B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712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es-BO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170840" y="436928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b="1" dirty="0" smtClean="0"/>
              <a:t>PERSONAL EVENTUAL</a:t>
            </a:r>
            <a:endParaRPr lang="es-BO" b="1" dirty="0"/>
          </a:p>
        </p:txBody>
      </p:sp>
    </p:spTree>
    <p:extLst>
      <p:ext uri="{BB962C8B-B14F-4D97-AF65-F5344CB8AC3E}">
        <p14:creationId xmlns:p14="http://schemas.microsoft.com/office/powerpoint/2010/main" val="782806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44299"/>
              </p:ext>
            </p:extLst>
          </p:nvPr>
        </p:nvGraphicFramePr>
        <p:xfrm>
          <a:off x="814648" y="481472"/>
          <a:ext cx="10540538" cy="14257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507069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 smtClean="0">
                          <a:solidFill>
                            <a:srgbClr val="008080"/>
                          </a:solidFill>
                          <a:effectLst/>
                        </a:rPr>
                        <a:t>ACP25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</a:rPr>
                        <a:t>Fortalecer la gestión de Talento Humano en salud</a:t>
                      </a:r>
                      <a:r>
                        <a:rPr lang="es-BO" sz="1400" u="none" strike="noStrike" dirty="0" smtClean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RECURSOS HUMANOS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80075"/>
              </p:ext>
            </p:extLst>
          </p:nvPr>
        </p:nvGraphicFramePr>
        <p:xfrm>
          <a:off x="841246" y="2364856"/>
          <a:ext cx="10513940" cy="2938782"/>
        </p:xfrm>
        <a:graphic>
          <a:graphicData uri="http://schemas.openxmlformats.org/drawingml/2006/table">
            <a:tbl>
              <a:tblPr/>
              <a:tblGrid>
                <a:gridCol w="2608535">
                  <a:extLst>
                    <a:ext uri="{9D8B030D-6E8A-4147-A177-3AD203B41FA5}">
                      <a16:colId xmlns:a16="http://schemas.microsoft.com/office/drawing/2014/main" val="424019777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1843753041"/>
                    </a:ext>
                  </a:extLst>
                </a:gridCol>
                <a:gridCol w="2620170">
                  <a:extLst>
                    <a:ext uri="{9D8B030D-6E8A-4147-A177-3AD203B41FA5}">
                      <a16:colId xmlns:a16="http://schemas.microsoft.com/office/drawing/2014/main" val="1602554385"/>
                    </a:ext>
                  </a:extLst>
                </a:gridCol>
                <a:gridCol w="2650100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 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Personal capacitado acorde al área que desempeña 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Cumplimiento a la capacitación del personal acorde al área que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desempeña 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7.000,00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elaboró un programa de capacitación; se priorizo los recursos en la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capacitación de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requeridos por la contraloría del estado como ser: ley 1178 y políticas publicas, para el área de salud.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836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257938"/>
              </p:ext>
            </p:extLst>
          </p:nvPr>
        </p:nvGraphicFramePr>
        <p:xfrm>
          <a:off x="814648" y="506856"/>
          <a:ext cx="10540538" cy="14762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8108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ACP30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en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3925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RECURSOS HUMANOS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59799"/>
              </p:ext>
            </p:extLst>
          </p:nvPr>
        </p:nvGraphicFramePr>
        <p:xfrm>
          <a:off x="826840" y="2300091"/>
          <a:ext cx="10540540" cy="3432813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410337151"/>
                    </a:ext>
                  </a:extLst>
                </a:gridCol>
                <a:gridCol w="2426761">
                  <a:extLst>
                    <a:ext uri="{9D8B030D-6E8A-4147-A177-3AD203B41FA5}">
                      <a16:colId xmlns:a16="http://schemas.microsoft.com/office/drawing/2014/main" val="3568966533"/>
                    </a:ext>
                  </a:extLst>
                </a:gridCol>
                <a:gridCol w="2157984">
                  <a:extLst>
                    <a:ext uri="{9D8B030D-6E8A-4147-A177-3AD203B41FA5}">
                      <a16:colId xmlns:a16="http://schemas.microsoft.com/office/drawing/2014/main" val="3866019970"/>
                    </a:ext>
                  </a:extLst>
                </a:gridCol>
                <a:gridCol w="3320660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Incremento salarial pagado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Pago incremento salarial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3.562.771,00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dio cumplimiento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 D.S. de incremento salarial al 3% del salario mínimo y 4% del haber básico, a través de la elaboración de planillas correspondientes al personal de salud.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Refrigerio al personal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Permanente pagado.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Pago refrigerio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4.901.160,00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Así también se cumplió con el pago de refrigerio al personal de planta, en el marco de la normativa interna institucional para el personal de salud.</a:t>
                      </a:r>
                    </a:p>
                    <a:p>
                      <a:pPr algn="ctr" fontAlgn="ctr"/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30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621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990967"/>
              </p:ext>
            </p:extLst>
          </p:nvPr>
        </p:nvGraphicFramePr>
        <p:xfrm>
          <a:off x="814648" y="481472"/>
          <a:ext cx="10540538" cy="13392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2057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34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u="none" strike="noStrike" dirty="0">
                          <a:effectLst/>
                        </a:rPr>
                        <a:t>Realizar el Rediseño Organizacional.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RECURSOS HUMANOS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41801"/>
              </p:ext>
            </p:extLst>
          </p:nvPr>
        </p:nvGraphicFramePr>
        <p:xfrm>
          <a:off x="814648" y="2304226"/>
          <a:ext cx="10540540" cy="3280181"/>
        </p:xfrm>
        <a:graphic>
          <a:graphicData uri="http://schemas.openxmlformats.org/drawingml/2006/table">
            <a:tbl>
              <a:tblPr/>
              <a:tblGrid>
                <a:gridCol w="2074856">
                  <a:extLst>
                    <a:ext uri="{9D8B030D-6E8A-4147-A177-3AD203B41FA5}">
                      <a16:colId xmlns:a16="http://schemas.microsoft.com/office/drawing/2014/main" val="2701146452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2740369770"/>
                    </a:ext>
                  </a:extLst>
                </a:gridCol>
                <a:gridCol w="1597152">
                  <a:extLst>
                    <a:ext uri="{9D8B030D-6E8A-4147-A177-3AD203B41FA5}">
                      <a16:colId xmlns:a16="http://schemas.microsoft.com/office/drawing/2014/main" val="272564601"/>
                    </a:ext>
                  </a:extLst>
                </a:gridCol>
                <a:gridCol w="4539860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5904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2542310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Relevamiento de información para el reordenamiento del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Personal.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Cumplimiento al relevamiento de información para el reordenamiento del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Personal.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asignación presupuestaria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relevamiento de información del personal con el que se cuenta en la CPS La Paz, a través de la revisión de los files personales de los trabajadores.</a:t>
                      </a:r>
                    </a:p>
                    <a:p>
                      <a:pPr algn="l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854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3809"/>
              </p:ext>
            </p:extLst>
          </p:nvPr>
        </p:nvGraphicFramePr>
        <p:xfrm>
          <a:off x="814648" y="481472"/>
          <a:ext cx="10540538" cy="13341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36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Fortalecer la Gestión del RR.HH. administrativo.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RECURSOS HUMANOS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25650"/>
              </p:ext>
            </p:extLst>
          </p:nvPr>
        </p:nvGraphicFramePr>
        <p:xfrm>
          <a:off x="814648" y="2232062"/>
          <a:ext cx="10540540" cy="3501473"/>
        </p:xfrm>
        <a:graphic>
          <a:graphicData uri="http://schemas.openxmlformats.org/drawingml/2006/table">
            <a:tbl>
              <a:tblPr/>
              <a:tblGrid>
                <a:gridCol w="2416232">
                  <a:extLst>
                    <a:ext uri="{9D8B030D-6E8A-4147-A177-3AD203B41FA5}">
                      <a16:colId xmlns:a16="http://schemas.microsoft.com/office/drawing/2014/main" val="3970083968"/>
                    </a:ext>
                  </a:extLst>
                </a:gridCol>
                <a:gridCol w="2365248">
                  <a:extLst>
                    <a:ext uri="{9D8B030D-6E8A-4147-A177-3AD203B41FA5}">
                      <a16:colId xmlns:a16="http://schemas.microsoft.com/office/drawing/2014/main" val="260793773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884050413"/>
                    </a:ext>
                  </a:extLst>
                </a:gridCol>
                <a:gridCol w="4113140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87820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262326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Obligaciones patronales controladas y seguidas.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 y seguimiento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 cumplimiento de las obligaciones patronales.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9.750.821,00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cumplió con la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obligaciones patronales con todos los trabajadores del área administrativa de la C.P.S de la Administración Departamental La Paz, a través de planillas y con la presentación de las mismas ante las instancias correspondientes.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907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68114"/>
              </p:ext>
            </p:extLst>
          </p:nvPr>
        </p:nvGraphicFramePr>
        <p:xfrm>
          <a:off x="814648" y="481472"/>
          <a:ext cx="10540538" cy="12692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36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Fortalecer la Gestión del RR.HH. administrativo.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RECURSOS HUMANOS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93832"/>
              </p:ext>
            </p:extLst>
          </p:nvPr>
        </p:nvGraphicFramePr>
        <p:xfrm>
          <a:off x="814648" y="2096138"/>
          <a:ext cx="10540540" cy="2207262"/>
        </p:xfrm>
        <a:graphic>
          <a:graphicData uri="http://schemas.openxmlformats.org/drawingml/2006/table">
            <a:tbl>
              <a:tblPr/>
              <a:tblGrid>
                <a:gridCol w="2330888">
                  <a:extLst>
                    <a:ext uri="{9D8B030D-6E8A-4147-A177-3AD203B41FA5}">
                      <a16:colId xmlns:a16="http://schemas.microsoft.com/office/drawing/2014/main" val="3970083968"/>
                    </a:ext>
                  </a:extLst>
                </a:gridCol>
                <a:gridCol w="2267712">
                  <a:extLst>
                    <a:ext uri="{9D8B030D-6E8A-4147-A177-3AD203B41FA5}">
                      <a16:colId xmlns:a16="http://schemas.microsoft.com/office/drawing/2014/main" val="2607937734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1884050413"/>
                    </a:ext>
                  </a:extLst>
                </a:gridCol>
                <a:gridCol w="4515476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59750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Ropa de trabajo, uniforme institucional y equipamiento y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Protección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Adquisición ropa de trabajo, uniforme institucional y equipamiento y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Protección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35.000,00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.Se 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realizó la adquisición de ropa de trabajo y equipo de protección personal para los trabajadores del área administrativa.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72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105941"/>
              </p:ext>
            </p:extLst>
          </p:nvPr>
        </p:nvGraphicFramePr>
        <p:xfrm>
          <a:off x="814648" y="481472"/>
          <a:ext cx="10540538" cy="13341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36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Fortalecer la Gestión del RR.HH. administrativo.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RECURSOS HUMANOS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12281"/>
              </p:ext>
            </p:extLst>
          </p:nvPr>
        </p:nvGraphicFramePr>
        <p:xfrm>
          <a:off x="2606290" y="3619528"/>
          <a:ext cx="7128795" cy="1265776"/>
        </p:xfrm>
        <a:graphic>
          <a:graphicData uri="http://schemas.openxmlformats.org/drawingml/2006/table">
            <a:tbl>
              <a:tblPr/>
              <a:tblGrid>
                <a:gridCol w="1425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TIPO 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ADMINISTRATIVOS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AUX. DE SERVICIO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BIOMEDICOS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B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712"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B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170840" y="297595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b="1" dirty="0" smtClean="0"/>
              <a:t>PERSONAL ADMINISTRATIVO</a:t>
            </a:r>
            <a:endParaRPr lang="es-BO" b="1" dirty="0"/>
          </a:p>
        </p:txBody>
      </p:sp>
    </p:spTree>
    <p:extLst>
      <p:ext uri="{BB962C8B-B14F-4D97-AF65-F5344CB8AC3E}">
        <p14:creationId xmlns:p14="http://schemas.microsoft.com/office/powerpoint/2010/main" val="2950168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87920"/>
              </p:ext>
            </p:extLst>
          </p:nvPr>
        </p:nvGraphicFramePr>
        <p:xfrm>
          <a:off x="814648" y="481472"/>
          <a:ext cx="10540538" cy="13341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38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Fortalecer la Gestión de Talento Humano administrativo.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RECURSOS HUMANOS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709649"/>
              </p:ext>
            </p:extLst>
          </p:nvPr>
        </p:nvGraphicFramePr>
        <p:xfrm>
          <a:off x="814648" y="2228932"/>
          <a:ext cx="10540540" cy="2826390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576726224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1311092669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3179035236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Personal capacitado acorde al área que desempeña 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Cumplimiento a la capacitación del personal acorde al área que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desempeña .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7.000,00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elaboró un programa de capacitación; se priorizo los recursos en la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capacitación de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requeridos por la contraloría del estado como ser: ley 1178 y políticas publicas, para el área administrativa.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397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17281"/>
              </p:ext>
            </p:extLst>
          </p:nvPr>
        </p:nvGraphicFramePr>
        <p:xfrm>
          <a:off x="814648" y="481472"/>
          <a:ext cx="10540538" cy="12692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</a:t>
                      </a:r>
                      <a:r>
                        <a:rPr lang="es-BO" sz="1800" b="1" u="none" strike="noStrike" dirty="0" smtClean="0">
                          <a:solidFill>
                            <a:srgbClr val="008080"/>
                          </a:solidFill>
                          <a:effectLst/>
                        </a:rPr>
                        <a:t>40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</a:rPr>
                        <a:t>Acción de Corto Plazo recurrente administrativo.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RECURSOS HUMANOS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23817"/>
              </p:ext>
            </p:extLst>
          </p:nvPr>
        </p:nvGraphicFramePr>
        <p:xfrm>
          <a:off x="814648" y="2133208"/>
          <a:ext cx="10540540" cy="4164333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576726224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1311092669"/>
                    </a:ext>
                  </a:extLst>
                </a:gridCol>
                <a:gridCol w="2059338">
                  <a:extLst>
                    <a:ext uri="{9D8B030D-6E8A-4147-A177-3AD203B41FA5}">
                      <a16:colId xmlns:a16="http://schemas.microsoft.com/office/drawing/2014/main" val="3179035236"/>
                    </a:ext>
                  </a:extLst>
                </a:gridCol>
                <a:gridCol w="3210932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Incremento salarial pagado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Pago incremento salarial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79.547,00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dio cumplimiento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 D.S. de incremento salarial al 3% del salario mínimo y 4% del haber básico, a través de la elaboración de planillas correspondientes al personal administrativo.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Refrigerio al personal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Permanente pagado.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Pago refrigerio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446.688,00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Así también se cumplió con el pago de refrigerio al personal de planta, en el marco de la normativa interna institucional para el personal administrativo.</a:t>
                      </a:r>
                    </a:p>
                    <a:p>
                      <a:pPr algn="ctr" fontAlgn="ctr"/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Ejecutando el 100% de la previsión de presupuesto para esta obligación.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22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94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bellula\Desktop\RENDICION 2018\logo_c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75" y="598037"/>
            <a:ext cx="1296785" cy="11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59044" y="2315972"/>
            <a:ext cx="10245112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BO" sz="5400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JEFATURA ADMINISTRATIVA</a:t>
            </a:r>
          </a:p>
          <a:p>
            <a:pPr algn="ctr"/>
            <a:r>
              <a:rPr lang="es-BO" sz="5400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FINANCIERA</a:t>
            </a:r>
            <a:endParaRPr lang="es-BO" sz="5400" dirty="0">
              <a:solidFill>
                <a:schemeClr val="accent6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60" y="4203902"/>
            <a:ext cx="3608632" cy="23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64" y="200799"/>
            <a:ext cx="7872984" cy="19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3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bellula\Desktop\RENDICION 2018\logo_c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7" y="207278"/>
            <a:ext cx="724619" cy="6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374285" y="304381"/>
            <a:ext cx="8388424" cy="46166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s-BO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ORGANIGRAMA ACTUAL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7" y="863151"/>
            <a:ext cx="11767822" cy="588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44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63188"/>
              </p:ext>
            </p:extLst>
          </p:nvPr>
        </p:nvGraphicFramePr>
        <p:xfrm>
          <a:off x="814648" y="481472"/>
          <a:ext cx="10540538" cy="14762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8108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ACP30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en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3925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DEPARTAMENTAL ADMINISTRATIVA FINANCIERA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148727"/>
              </p:ext>
            </p:extLst>
          </p:nvPr>
        </p:nvGraphicFramePr>
        <p:xfrm>
          <a:off x="814648" y="2284233"/>
          <a:ext cx="10562708" cy="4326437"/>
        </p:xfrm>
        <a:graphic>
          <a:graphicData uri="http://schemas.openxmlformats.org/drawingml/2006/table">
            <a:tbl>
              <a:tblPr/>
              <a:tblGrid>
                <a:gridCol w="2657303">
                  <a:extLst>
                    <a:ext uri="{9D8B030D-6E8A-4147-A177-3AD203B41FA5}">
                      <a16:colId xmlns:a16="http://schemas.microsoft.com/office/drawing/2014/main" val="1873253407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2128394384"/>
                    </a:ext>
                  </a:extLst>
                </a:gridCol>
                <a:gridCol w="2071530">
                  <a:extLst>
                    <a:ext uri="{9D8B030D-6E8A-4147-A177-3AD203B41FA5}">
                      <a16:colId xmlns:a16="http://schemas.microsoft.com/office/drawing/2014/main" val="2070912786"/>
                    </a:ext>
                  </a:extLst>
                </a:gridCol>
                <a:gridCol w="3198740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75518"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Pago de servicios realizado.</a:t>
                      </a:r>
                      <a:endParaRPr lang="es-BO" sz="1600" dirty="0"/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el Pago de servicios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7.661.187,00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el pago de servicios Departamental La Paz.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9318"/>
                  </a:ext>
                </a:extLst>
              </a:tr>
              <a:tr h="1456524"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Realizada la Contratación</a:t>
                      </a:r>
                      <a:r>
                        <a:rPr lang="es-BO" sz="1600" baseline="0" dirty="0" smtClean="0"/>
                        <a:t> de servicios y alquiler de equipos. </a:t>
                      </a:r>
                      <a:endParaRPr lang="es-BO" sz="1600" dirty="0"/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la contratación del servicio de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Alquiler de equipos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11.000,00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la previsión de servicios de alquiler de equipos y maquinaria Departamental La Paz.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45247"/>
                  </a:ext>
                </a:extLst>
              </a:tr>
              <a:tr h="1456524"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Adquirida la Dotación de alimentos para los distintos eventos</a:t>
                      </a:r>
                      <a:r>
                        <a:rPr lang="es-BO" sz="1600" baseline="0" dirty="0" smtClean="0"/>
                        <a:t> de la Departamental La Paz.</a:t>
                      </a:r>
                      <a:endParaRPr lang="es-BO" sz="1600" dirty="0"/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la dotación de alimentos para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Los distintos eventos de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Departamental la paz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21.280,00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realizó la s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upervisión y provisión de gastos por alimentación Departamental La Paz.</a:t>
                      </a:r>
                    </a:p>
                    <a:p>
                      <a:pPr algn="ctr" fontAlgn="b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39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19700"/>
              </p:ext>
            </p:extLst>
          </p:nvPr>
        </p:nvGraphicFramePr>
        <p:xfrm>
          <a:off x="814648" y="481472"/>
          <a:ext cx="10540538" cy="15403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8108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ACP30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en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3925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DEPARTAMENTAL ADMINISTRATIVA FINANCIERA</a:t>
                      </a:r>
                    </a:p>
                    <a:p>
                      <a:pPr algn="ctr" fontAlgn="b"/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82728"/>
              </p:ext>
            </p:extLst>
          </p:nvPr>
        </p:nvGraphicFramePr>
        <p:xfrm>
          <a:off x="814648" y="2377527"/>
          <a:ext cx="10540540" cy="4029546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1873253407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2128394384"/>
                    </a:ext>
                  </a:extLst>
                </a:gridCol>
                <a:gridCol w="2071530">
                  <a:extLst>
                    <a:ext uri="{9D8B030D-6E8A-4147-A177-3AD203B41FA5}">
                      <a16:colId xmlns:a16="http://schemas.microsoft.com/office/drawing/2014/main" val="2070912786"/>
                    </a:ext>
                  </a:extLst>
                </a:gridCol>
                <a:gridCol w="3198740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1278006">
                <a:tc>
                  <a:txBody>
                    <a:bodyPr/>
                    <a:lstStyle/>
                    <a:p>
                      <a:pPr algn="ctr"/>
                      <a:endParaRPr lang="es-BO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Pago de las devoluciones por Incapacidades realizado.</a:t>
                      </a:r>
                    </a:p>
                    <a:p>
                      <a:pPr 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BO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el pago de las devoluciones por Incapacidades.</a:t>
                      </a:r>
                    </a:p>
                    <a:p>
                      <a:pPr algn="ctr"/>
                      <a:endParaRPr lang="es-BO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BO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8.039.552,00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d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evolución de incapacidades.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9318"/>
                  </a:ext>
                </a:extLst>
              </a:tr>
              <a:tr h="1456524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Realizado el incremento saldos de caja y Bancos</a:t>
                      </a:r>
                    </a:p>
                    <a:p>
                      <a:pPr 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Incremento saldos de caja y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Bancos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3.491.062,00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el incremento saldos de caja y banco.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527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55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BO" b="1" dirty="0">
                <a:solidFill>
                  <a:srgbClr val="008080"/>
                </a:solidFill>
              </a:rPr>
              <a:t>Relación de Resultados Esperados de Gestión - Administrativas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92954"/>
              </p:ext>
            </p:extLst>
          </p:nvPr>
        </p:nvGraphicFramePr>
        <p:xfrm>
          <a:off x="1057523" y="2345635"/>
          <a:ext cx="10296277" cy="2520563"/>
        </p:xfrm>
        <a:graphic>
          <a:graphicData uri="http://schemas.openxmlformats.org/drawingml/2006/table">
            <a:tbl>
              <a:tblPr/>
              <a:tblGrid>
                <a:gridCol w="10296277">
                  <a:extLst>
                    <a:ext uri="{9D8B030D-6E8A-4147-A177-3AD203B41FA5}">
                      <a16:colId xmlns:a16="http://schemas.microsoft.com/office/drawing/2014/main" val="2219013953"/>
                    </a:ext>
                  </a:extLst>
                </a:gridCol>
              </a:tblGrid>
              <a:tr h="63014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 Estratégico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379015"/>
                  </a:ext>
                </a:extLst>
              </a:tr>
              <a:tr h="189042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Fortalecimiento de la gestión administrativa con integralidad, transparencia, eficacia y eficiencia en el marco de la normativa vigente.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650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323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580799"/>
              </p:ext>
            </p:extLst>
          </p:nvPr>
        </p:nvGraphicFramePr>
        <p:xfrm>
          <a:off x="814648" y="481472"/>
          <a:ext cx="10540538" cy="14041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2057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32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Desarrollar el Sistema de Comunicación Institucional.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DEPARTAMENTAL ADMINISTRATIVA FINANCIERA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21558"/>
              </p:ext>
            </p:extLst>
          </p:nvPr>
        </p:nvGraphicFramePr>
        <p:xfrm>
          <a:off x="814646" y="2295000"/>
          <a:ext cx="10540540" cy="1963422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3577406260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3052067069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1517966729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Empresas captadas.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Captación de nuevas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empresas.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asignación presupuestaria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realizó la c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aptación de nuevas empresas en un número de  2043 a 2141 que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corresponde a un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4,8 % de crecimiento.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497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70490"/>
              </p:ext>
            </p:extLst>
          </p:nvPr>
        </p:nvGraphicFramePr>
        <p:xfrm>
          <a:off x="814648" y="481472"/>
          <a:ext cx="10540538" cy="14288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45285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33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u="none" strike="noStrike" dirty="0">
                          <a:effectLst/>
                        </a:rPr>
                        <a:t>Actualizar la Estructura del Sistema de Seguros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DEPARTAMENTAL ADMINISTRATIVA FINANCIERA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14381"/>
              </p:ext>
            </p:extLst>
          </p:nvPr>
        </p:nvGraphicFramePr>
        <p:xfrm>
          <a:off x="814648" y="2373311"/>
          <a:ext cx="10540540" cy="1798985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3247729151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705689437"/>
                    </a:ext>
                  </a:extLst>
                </a:gridCol>
                <a:gridCol w="2416531">
                  <a:extLst>
                    <a:ext uri="{9D8B030D-6E8A-4147-A177-3AD203B41FA5}">
                      <a16:colId xmlns:a16="http://schemas.microsoft.com/office/drawing/2014/main" val="4214001489"/>
                    </a:ext>
                  </a:extLst>
                </a:gridCol>
                <a:gridCol w="2853739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1061114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Implementado el Plan de recuperación de la mora de empresas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afiliadas.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Elaborar y ejecutar un plan de recuperación de la mora de empresa afiliadas.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asignación presupuestaria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el control de aportes y moras.   Cotizaciones realizó el respectivo control de aportes.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931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07963"/>
              </p:ext>
            </p:extLst>
          </p:nvPr>
        </p:nvGraphicFramePr>
        <p:xfrm>
          <a:off x="814648" y="481472"/>
          <a:ext cx="10540538" cy="14288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45285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33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u="none" strike="noStrike" dirty="0">
                          <a:effectLst/>
                        </a:rPr>
                        <a:t>Actualizar la Estructura del Sistema de Seguros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DEPARTAMENTAL ADMINISTRATIVA FINANCIERA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59843"/>
              </p:ext>
            </p:extLst>
          </p:nvPr>
        </p:nvGraphicFramePr>
        <p:xfrm>
          <a:off x="838200" y="3199624"/>
          <a:ext cx="10515600" cy="2164855"/>
        </p:xfrm>
        <a:graphic>
          <a:graphicData uri="http://schemas.openxmlformats.org/drawingml/2006/table">
            <a:tbl>
              <a:tblPr/>
              <a:tblGrid>
                <a:gridCol w="2054640">
                  <a:extLst>
                    <a:ext uri="{9D8B030D-6E8A-4147-A177-3AD203B41FA5}">
                      <a16:colId xmlns:a16="http://schemas.microsoft.com/office/drawing/2014/main" val="2949181109"/>
                    </a:ext>
                  </a:extLst>
                </a:gridCol>
                <a:gridCol w="2054640">
                  <a:extLst>
                    <a:ext uri="{9D8B030D-6E8A-4147-A177-3AD203B41FA5}">
                      <a16:colId xmlns:a16="http://schemas.microsoft.com/office/drawing/2014/main" val="2132221065"/>
                    </a:ext>
                  </a:extLst>
                </a:gridCol>
                <a:gridCol w="857062">
                  <a:extLst>
                    <a:ext uri="{9D8B030D-6E8A-4147-A177-3AD203B41FA5}">
                      <a16:colId xmlns:a16="http://schemas.microsoft.com/office/drawing/2014/main" val="76872943"/>
                    </a:ext>
                  </a:extLst>
                </a:gridCol>
                <a:gridCol w="1350521">
                  <a:extLst>
                    <a:ext uri="{9D8B030D-6E8A-4147-A177-3AD203B41FA5}">
                      <a16:colId xmlns:a16="http://schemas.microsoft.com/office/drawing/2014/main" val="655195513"/>
                    </a:ext>
                  </a:extLst>
                </a:gridCol>
                <a:gridCol w="692575">
                  <a:extLst>
                    <a:ext uri="{9D8B030D-6E8A-4147-A177-3AD203B41FA5}">
                      <a16:colId xmlns:a16="http://schemas.microsoft.com/office/drawing/2014/main" val="527694424"/>
                    </a:ext>
                  </a:extLst>
                </a:gridCol>
                <a:gridCol w="891690">
                  <a:extLst>
                    <a:ext uri="{9D8B030D-6E8A-4147-A177-3AD203B41FA5}">
                      <a16:colId xmlns:a16="http://schemas.microsoft.com/office/drawing/2014/main" val="3845227512"/>
                    </a:ext>
                  </a:extLst>
                </a:gridCol>
                <a:gridCol w="857062">
                  <a:extLst>
                    <a:ext uri="{9D8B030D-6E8A-4147-A177-3AD203B41FA5}">
                      <a16:colId xmlns:a16="http://schemas.microsoft.com/office/drawing/2014/main" val="2235054990"/>
                    </a:ext>
                  </a:extLst>
                </a:gridCol>
                <a:gridCol w="1757410">
                  <a:extLst>
                    <a:ext uri="{9D8B030D-6E8A-4147-A177-3AD203B41FA5}">
                      <a16:colId xmlns:a16="http://schemas.microsoft.com/office/drawing/2014/main" val="1828258554"/>
                    </a:ext>
                  </a:extLst>
                </a:gridCol>
              </a:tblGrid>
              <a:tr h="702115">
                <a:tc>
                  <a:txBody>
                    <a:bodyPr/>
                    <a:lstStyle/>
                    <a:p>
                      <a:pPr algn="ctr" fontAlgn="b"/>
                      <a:r>
                        <a:rPr lang="es-B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EMPRESAS FISCALIZADAS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GESTIONES FISCALIZADAS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IMPORTE TOTAL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</a:t>
                      </a:r>
                      <a:r>
                        <a:rPr lang="es-B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PAGADO</a:t>
                      </a:r>
                      <a:endParaRPr lang="es-B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RECIBO </a:t>
                      </a:r>
                      <a:r>
                        <a:rPr lang="es-B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CAJA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PAGO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PENDIENTE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OBSERVACIONES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060557"/>
                  </a:ext>
                </a:extLst>
              </a:tr>
              <a:tr h="292548"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 PUBLICIDAD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2015-2016-2017-2018-2019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74.331,19</a:t>
                      </a:r>
                      <a:endParaRPr lang="es-B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  <a:endParaRPr lang="es-B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74.331,19</a:t>
                      </a:r>
                      <a:endParaRPr lang="es-B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 DE CARGO 001/19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582395"/>
                  </a:ext>
                </a:extLst>
              </a:tr>
              <a:tr h="292548"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ORPAN SOCIEDAD CIVIL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2014-2015-22016-2017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66.389,55</a:t>
                      </a:r>
                      <a:endParaRPr lang="es-B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14.000,00</a:t>
                      </a:r>
                      <a:endParaRPr lang="es-B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32990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14/10/2019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52.398,55</a:t>
                      </a:r>
                      <a:endParaRPr lang="es-B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PAGOS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6145"/>
                  </a:ext>
                </a:extLst>
              </a:tr>
              <a:tr h="292548"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 DE NIÑOS ALALAY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2014-2015-2016-2017-2018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98.786,44</a:t>
                      </a:r>
                      <a:endParaRPr lang="es-B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20.000,00</a:t>
                      </a:r>
                      <a:endParaRPr lang="es-B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34327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25/10/2019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78.786,44</a:t>
                      </a:r>
                      <a:endParaRPr lang="es-B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PAGOS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402647"/>
                  </a:ext>
                </a:extLst>
              </a:tr>
              <a:tr h="292548"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JUANES PACO ERIKA RAQUEL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2016-2017-2018-2019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4.502,42</a:t>
                      </a:r>
                      <a:endParaRPr lang="es-B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4.502,42</a:t>
                      </a:r>
                      <a:endParaRPr lang="es-B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34088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23/10/2019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  <a:endParaRPr lang="es-BO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PAGADA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39043"/>
                  </a:ext>
                </a:extLst>
              </a:tr>
              <a:tr h="292548">
                <a:tc>
                  <a:txBody>
                    <a:bodyPr/>
                    <a:lstStyle/>
                    <a:p>
                      <a:pPr algn="l" fontAlgn="b"/>
                      <a:endParaRPr lang="es-BO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244.009,60</a:t>
                      </a:r>
                      <a:endParaRPr lang="es-B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38.502,42</a:t>
                      </a:r>
                      <a:endParaRPr lang="es-B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B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205.516,18</a:t>
                      </a:r>
                      <a:endParaRPr lang="es-B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B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790810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164677" y="2402393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dirty="0" smtClean="0"/>
              <a:t>DETALLE DE EMPRESAS FISCALIZADAS</a:t>
            </a:r>
            <a:endParaRPr lang="es-BO" b="1" dirty="0"/>
          </a:p>
        </p:txBody>
      </p:sp>
    </p:spTree>
    <p:extLst>
      <p:ext uri="{BB962C8B-B14F-4D97-AF65-F5344CB8AC3E}">
        <p14:creationId xmlns:p14="http://schemas.microsoft.com/office/powerpoint/2010/main" val="4105125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2243"/>
              </p:ext>
            </p:extLst>
          </p:nvPr>
        </p:nvGraphicFramePr>
        <p:xfrm>
          <a:off x="814648" y="481472"/>
          <a:ext cx="10540538" cy="13341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40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administrativo.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DEPARTAMENTAL ADMINISTRATIVA FINANCIERA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875476"/>
              </p:ext>
            </p:extLst>
          </p:nvPr>
        </p:nvGraphicFramePr>
        <p:xfrm>
          <a:off x="814646" y="2095314"/>
          <a:ext cx="10540540" cy="3195324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2354779575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1053953310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1700910918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Pago de servicios realizado.</a:t>
                      </a:r>
                      <a:endParaRPr lang="es-BO" sz="1600" dirty="0"/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el Pago de servicios.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2.112.644,00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p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 de servicios Departamental La Paz.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Dotación de alimentos para los distintos eventos de la Departamental la Paz realizado.</a:t>
                      </a:r>
                      <a:endParaRPr lang="es-BO" sz="1600" dirty="0"/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la dotación de alimentos para Los distintos eventos de la departamental la paz.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1.680,00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realizó la s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upervisión y provisión de gastos por alimentación Departamental La Paz.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51669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Realizado el incremento de saldos de Caja y Banco.</a:t>
                      </a:r>
                      <a:endParaRPr lang="es-BO" sz="1600" dirty="0"/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Incremento de saldos Caja y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Bancos.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44.908,00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el incremento saldos de Caja y Banco.</a:t>
                      </a:r>
                    </a:p>
                    <a:p>
                      <a:pPr marL="285750" indent="-285750" algn="ctr" fontAlgn="ctr">
                        <a:buFont typeface="Arial" panose="020B0604020202020204" pitchFamily="34" charset="0"/>
                        <a:buChar char="•"/>
                      </a:pP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15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197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14102"/>
              </p:ext>
            </p:extLst>
          </p:nvPr>
        </p:nvGraphicFramePr>
        <p:xfrm>
          <a:off x="814648" y="481472"/>
          <a:ext cx="10540538" cy="15153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53178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43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Controlar las Transferencias económicas y presupuestarias.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DEPARTAMENTAL ADMINISTRATIVA FINANCIERA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691577"/>
              </p:ext>
            </p:extLst>
          </p:nvPr>
        </p:nvGraphicFramePr>
        <p:xfrm>
          <a:off x="814648" y="2426640"/>
          <a:ext cx="10540540" cy="1719582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2741248376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2497856800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3127738127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59750">
                <a:tc>
                  <a:txBody>
                    <a:bodyPr/>
                    <a:lstStyle/>
                    <a:p>
                      <a:pPr algn="ctr"/>
                      <a:r>
                        <a:rPr lang="es-BO" sz="1600" dirty="0" smtClean="0"/>
                        <a:t>Transferido</a:t>
                      </a:r>
                      <a:r>
                        <a:rPr lang="es-BO" sz="1600" baseline="0" dirty="0" smtClean="0"/>
                        <a:t>s los aportes del Seguro Social.</a:t>
                      </a:r>
                      <a:endParaRPr lang="es-BO" sz="1600" dirty="0"/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Transferir los aportes del seguro social.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10.424.704,00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realizaron t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ransferencia de los aportes del seguro social a instituciones externas (Min. Salud y ASUSS).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062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34933"/>
              </p:ext>
            </p:extLst>
          </p:nvPr>
        </p:nvGraphicFramePr>
        <p:xfrm>
          <a:off x="814648" y="481472"/>
          <a:ext cx="10540538" cy="13341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44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Realizar la Previsión de obligaciones económicas, financieras y presupuestarias institucionales.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DEPARTAMENTAL ADMINISTRATIVA FINANCIERA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07200"/>
              </p:ext>
            </p:extLst>
          </p:nvPr>
        </p:nvGraphicFramePr>
        <p:xfrm>
          <a:off x="814646" y="2414283"/>
          <a:ext cx="10540540" cy="1475742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3056053419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2428342160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708441904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Financiero de Ingresos y gastos elaborado.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Elaboración de Flujo Financiero de Ingresos y gastos.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asignación presupuestaria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la elaboración de flujo financiero de ingresos y gastos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mensualmente.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27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bellula\Desktop\RENDICION 2018\logo_c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598037"/>
            <a:ext cx="1296785" cy="11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130531" y="2718816"/>
            <a:ext cx="1059777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BO" sz="5400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UNIDAD DE MANTENIMIENTO</a:t>
            </a:r>
            <a:endParaRPr lang="es-BO" sz="5400" dirty="0">
              <a:solidFill>
                <a:schemeClr val="accent6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27" y="4320944"/>
            <a:ext cx="4654592" cy="204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64" y="200799"/>
            <a:ext cx="7872984" cy="19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89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70739"/>
              </p:ext>
            </p:extLst>
          </p:nvPr>
        </p:nvGraphicFramePr>
        <p:xfrm>
          <a:off x="907957" y="1486895"/>
          <a:ext cx="10250199" cy="4657591"/>
        </p:xfrm>
        <a:graphic>
          <a:graphicData uri="http://schemas.openxmlformats.org/drawingml/2006/table">
            <a:tbl>
              <a:tblPr/>
              <a:tblGrid>
                <a:gridCol w="5444245">
                  <a:extLst>
                    <a:ext uri="{9D8B030D-6E8A-4147-A177-3AD203B41FA5}">
                      <a16:colId xmlns:a16="http://schemas.microsoft.com/office/drawing/2014/main" val="2098091980"/>
                    </a:ext>
                  </a:extLst>
                </a:gridCol>
                <a:gridCol w="4805954">
                  <a:extLst>
                    <a:ext uri="{9D8B030D-6E8A-4147-A177-3AD203B41FA5}">
                      <a16:colId xmlns:a16="http://schemas.microsoft.com/office/drawing/2014/main" val="125547057"/>
                    </a:ext>
                  </a:extLst>
                </a:gridCol>
              </a:tblGrid>
              <a:tr h="1256305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Áreas Organizacionales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Acciones a Corto Plazo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2829"/>
                  </a:ext>
                </a:extLst>
              </a:tr>
              <a:tr h="113376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Salud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acciones corto plazo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202509"/>
                  </a:ext>
                </a:extLst>
              </a:tr>
              <a:tr h="113376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Administrativas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acciones corto plazo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855079"/>
                  </a:ext>
                </a:extLst>
              </a:tr>
              <a:tr h="113376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de Inversión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 acciones corto plazo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670483"/>
                  </a:ext>
                </a:extLst>
              </a:tr>
            </a:tbl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0694"/>
          </a:xfrm>
        </p:spPr>
        <p:txBody>
          <a:bodyPr/>
          <a:lstStyle/>
          <a:p>
            <a:r>
              <a:rPr lang="es-BO" b="1" dirty="0">
                <a:solidFill>
                  <a:srgbClr val="008080"/>
                </a:solidFill>
              </a:rPr>
              <a:t>Relación de Resultados Esperados de Gestión</a:t>
            </a:r>
          </a:p>
        </p:txBody>
      </p:sp>
    </p:spTree>
    <p:extLst>
      <p:ext uri="{BB962C8B-B14F-4D97-AF65-F5344CB8AC3E}">
        <p14:creationId xmlns:p14="http://schemas.microsoft.com/office/powerpoint/2010/main" val="3629704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014059"/>
              </p:ext>
            </p:extLst>
          </p:nvPr>
        </p:nvGraphicFramePr>
        <p:xfrm>
          <a:off x="814648" y="481472"/>
          <a:ext cx="10540538" cy="14165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3292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ACP23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Desarrollar el Sistema Nacional de Administración Logística de Medicamentos e Insumos de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MANTENIMIENTO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787897"/>
              </p:ext>
            </p:extLst>
          </p:nvPr>
        </p:nvGraphicFramePr>
        <p:xfrm>
          <a:off x="814648" y="2315430"/>
          <a:ext cx="10540540" cy="1475742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653157525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2837029548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3885970565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59750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Provisión de oxigeno a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Deptal. La Paz realizada</a:t>
                      </a:r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la provisión de oxigeno a la Deptal. La Paz.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1.000.000,00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 gestiono el servicio de provisión de oxigeno y otros gases para la deptal. La Paz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484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35988"/>
              </p:ext>
            </p:extLst>
          </p:nvPr>
        </p:nvGraphicFramePr>
        <p:xfrm>
          <a:off x="814648" y="481472"/>
          <a:ext cx="10540538" cy="13341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ACP29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Fortalecer la gestión de equipamiento en áreas de salud (gasto corriente)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MANTENIMIENTO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763612"/>
              </p:ext>
            </p:extLst>
          </p:nvPr>
        </p:nvGraphicFramePr>
        <p:xfrm>
          <a:off x="814646" y="2228931"/>
          <a:ext cx="10540540" cy="1719582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3112965366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2175340486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1025008351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59750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Servicio de limpieza cumplido.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Verificar el cumplimiento del servicio de limpieza.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2.493.254,00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 gestiono la contratación del servicio de limpieza para todos los predios de la deptal. La Paz.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49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506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86700"/>
              </p:ext>
            </p:extLst>
          </p:nvPr>
        </p:nvGraphicFramePr>
        <p:xfrm>
          <a:off x="814648" y="481472"/>
          <a:ext cx="10540538" cy="14762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8108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ACP30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en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3925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MANTENIMIENTO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264784"/>
              </p:ext>
            </p:extLst>
          </p:nvPr>
        </p:nvGraphicFramePr>
        <p:xfrm>
          <a:off x="814648" y="2278359"/>
          <a:ext cx="10540540" cy="2451102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87778520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4034066182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1863034489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Servicio de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Traslado contratado.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contratación del servicio de traslado.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12.500,00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trasladó el servicio de odontología del </a:t>
                      </a:r>
                      <a:r>
                        <a:rPr lang="es-BO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 de octubre al </a:t>
                      </a:r>
                      <a:r>
                        <a:rPr lang="es-BO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Central en clínica av. Arce.</a:t>
                      </a: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Traslado de activos fijos a almacén en la pérgola </a:t>
                      </a:r>
                      <a:r>
                        <a:rPr lang="es-BO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Achumani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263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334089"/>
              </p:ext>
            </p:extLst>
          </p:nvPr>
        </p:nvGraphicFramePr>
        <p:xfrm>
          <a:off x="814648" y="481472"/>
          <a:ext cx="10540538" cy="14762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8108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ACP30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en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3925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MANTENIMIENTO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994837"/>
              </p:ext>
            </p:extLst>
          </p:nvPr>
        </p:nvGraphicFramePr>
        <p:xfrm>
          <a:off x="814646" y="2248914"/>
          <a:ext cx="10540540" cy="4127502"/>
        </p:xfrm>
        <a:graphic>
          <a:graphicData uri="http://schemas.openxmlformats.org/drawingml/2006/table">
            <a:tbl>
              <a:tblPr/>
              <a:tblGrid>
                <a:gridCol w="1965128">
                  <a:extLst>
                    <a:ext uri="{9D8B030D-6E8A-4147-A177-3AD203B41FA5}">
                      <a16:colId xmlns:a16="http://schemas.microsoft.com/office/drawing/2014/main" val="8777852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34066182"/>
                    </a:ext>
                  </a:extLst>
                </a:gridCol>
                <a:gridCol w="1426464">
                  <a:extLst>
                    <a:ext uri="{9D8B030D-6E8A-4147-A177-3AD203B41FA5}">
                      <a16:colId xmlns:a16="http://schemas.microsoft.com/office/drawing/2014/main" val="1863034489"/>
                    </a:ext>
                  </a:extLst>
                </a:gridCol>
                <a:gridCol w="4710548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82871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l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l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alcanzados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3298785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Realizado el Mantenimiento y reparación de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Infraestructura.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Mantenimiento y reparación de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Infraestructura.</a:t>
                      </a:r>
                      <a:endParaRPr lang="es-BO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BO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BO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BO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BO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BO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194.059,00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Petrolero de Obrajes:</a:t>
                      </a:r>
                    </a:p>
                    <a:p>
                      <a:pPr marL="800100" lvl="1" indent="-342900" algn="l" fontAlgn="ctr">
                        <a:buFont typeface="+mj-lt"/>
                        <a:buAutoNum type="arabicPeriod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limpió cámaras y desagües                                                                                                                             Se instaló el sistema de extracción de aire y adecuación de </a:t>
                      </a:r>
                      <a:r>
                        <a:rPr lang="es-BO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Necromio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                                             Se adecuó PCR y remodelación laboratorio                                                                                                  Se realizó mantenimiento y reparación de pisos y paredes en quirófanos 1, 2, 3 y 4.</a:t>
                      </a:r>
                    </a:p>
                    <a:p>
                      <a:pPr marL="800100" lvl="1" indent="-342900" algn="l" fontAlgn="ctr">
                        <a:buFont typeface="+mj-lt"/>
                        <a:buAutoNum type="arabicPeriod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adecuó y se realizó el reemplazo de lavamanos </a:t>
                      </a:r>
                      <a:r>
                        <a:rPr lang="es-BO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antihongos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UTI.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06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51400"/>
              </p:ext>
            </p:extLst>
          </p:nvPr>
        </p:nvGraphicFramePr>
        <p:xfrm>
          <a:off x="814648" y="481472"/>
          <a:ext cx="10540538" cy="14762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8108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ACP30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en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3925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MANTENIMIENTO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18608"/>
              </p:ext>
            </p:extLst>
          </p:nvPr>
        </p:nvGraphicFramePr>
        <p:xfrm>
          <a:off x="814648" y="2292858"/>
          <a:ext cx="10540540" cy="2694942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3493687730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496450908"/>
                    </a:ext>
                  </a:extLst>
                </a:gridCol>
                <a:gridCol w="2169396">
                  <a:extLst>
                    <a:ext uri="{9D8B030D-6E8A-4147-A177-3AD203B41FA5}">
                      <a16:colId xmlns:a16="http://schemas.microsoft.com/office/drawing/2014/main" val="1664217719"/>
                    </a:ext>
                  </a:extLst>
                </a:gridCol>
                <a:gridCol w="3100874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Realizado Mantenimiento y reparación de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Infraestructura.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914400" lvl="2" indent="0" algn="l" fontAlgn="b">
                        <a:buFont typeface="+mj-lt"/>
                        <a:buNone/>
                      </a:pPr>
                      <a:endParaRPr lang="es-BO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Mantenimiento y reparación de la Infraestructura.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914400" lvl="2" indent="0" algn="l" fontAlgn="b">
                        <a:buFont typeface="+mj-lt"/>
                        <a:buNone/>
                      </a:pPr>
                      <a:endParaRPr lang="es-BO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194.059,00</a:t>
                      </a:r>
                      <a:endParaRPr lang="es-BO" sz="1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Pol.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 de octubre:</a:t>
                      </a:r>
                    </a:p>
                    <a:p>
                      <a:pPr marL="457200" lvl="1" indent="0" algn="l" fontAlgn="b">
                        <a:buFont typeface="+mj-lt"/>
                        <a:buNone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Se realizó el mantenimiento y reparación  de paredes, pintado sótano en fichaje.                                                      2. Se realizó el mantenimiento de cubiertas de policarbonatos y calamina, mantenimiento de canaletas y bajantes.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187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19700"/>
              </p:ext>
            </p:extLst>
          </p:nvPr>
        </p:nvGraphicFramePr>
        <p:xfrm>
          <a:off x="814648" y="481472"/>
          <a:ext cx="10540538" cy="14762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8108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ACP30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en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3925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MANTENIMIENTO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178964"/>
              </p:ext>
            </p:extLst>
          </p:nvPr>
        </p:nvGraphicFramePr>
        <p:xfrm>
          <a:off x="814648" y="2321691"/>
          <a:ext cx="10540543" cy="4009185"/>
        </p:xfrm>
        <a:graphic>
          <a:graphicData uri="http://schemas.openxmlformats.org/drawingml/2006/table">
            <a:tbl>
              <a:tblPr/>
              <a:tblGrid>
                <a:gridCol w="2400040">
                  <a:extLst>
                    <a:ext uri="{9D8B030D-6E8A-4147-A177-3AD203B41FA5}">
                      <a16:colId xmlns:a16="http://schemas.microsoft.com/office/drawing/2014/main" val="3493687730"/>
                    </a:ext>
                  </a:extLst>
                </a:gridCol>
                <a:gridCol w="2671762">
                  <a:extLst>
                    <a:ext uri="{9D8B030D-6E8A-4147-A177-3AD203B41FA5}">
                      <a16:colId xmlns:a16="http://schemas.microsoft.com/office/drawing/2014/main" val="496450908"/>
                    </a:ext>
                  </a:extLst>
                </a:gridCol>
                <a:gridCol w="2071688">
                  <a:extLst>
                    <a:ext uri="{9D8B030D-6E8A-4147-A177-3AD203B41FA5}">
                      <a16:colId xmlns:a16="http://schemas.microsoft.com/office/drawing/2014/main" val="1664217719"/>
                    </a:ext>
                  </a:extLst>
                </a:gridCol>
                <a:gridCol w="3397053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70070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3271314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Realizado el Mantenimiento y reparación de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Infraestructura.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Mantenimiento y reparación de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Infraestructura.</a:t>
                      </a:r>
                      <a:endParaRPr lang="es-BO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BO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BO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BO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BO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194.059,00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Pol. Central en clínica av. Arce</a:t>
                      </a:r>
                    </a:p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l</a:t>
                      </a: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refacción y pintado de segundo piso y maternidad.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realizaron </a:t>
                      </a: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instalaciones eléctricas para los equipos compresores y sillones dentales y otros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odontología.</a:t>
                      </a:r>
                      <a:endParaRPr lang="es-ES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el </a:t>
                      </a: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aislamiento acústico para la sala de compresoras</a:t>
                      </a:r>
                      <a:r>
                        <a:rPr lang="es-ES_tradn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odontología.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667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630515"/>
              </p:ext>
            </p:extLst>
          </p:nvPr>
        </p:nvGraphicFramePr>
        <p:xfrm>
          <a:off x="814648" y="481472"/>
          <a:ext cx="10540538" cy="14762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8108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ACP30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en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3925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MANTENIMIENTO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15183"/>
              </p:ext>
            </p:extLst>
          </p:nvPr>
        </p:nvGraphicFramePr>
        <p:xfrm>
          <a:off x="814648" y="2268144"/>
          <a:ext cx="10540540" cy="2938782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3493687730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496450908"/>
                    </a:ext>
                  </a:extLst>
                </a:gridCol>
                <a:gridCol w="2305320">
                  <a:extLst>
                    <a:ext uri="{9D8B030D-6E8A-4147-A177-3AD203B41FA5}">
                      <a16:colId xmlns:a16="http://schemas.microsoft.com/office/drawing/2014/main" val="1664217719"/>
                    </a:ext>
                  </a:extLst>
                </a:gridCol>
                <a:gridCol w="2964950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59750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Realizado el Mantenimiento y reparación de la Infraestructura.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Mantenimiento y reparación de la Infraestructura.</a:t>
                      </a:r>
                      <a:endParaRPr lang="es-BO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BO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194.059,00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POL. EL ALTO</a:t>
                      </a:r>
                    </a:p>
                    <a:p>
                      <a:pPr marL="800100" marR="0" lvl="1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la </a:t>
                      </a:r>
                      <a:r>
                        <a:rPr lang="es-ES_tradn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reparación y mantenimiento de ambientes para consultorio</a:t>
                      </a:r>
                      <a:r>
                        <a:rPr lang="es-ES_tradnl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atención c</a:t>
                      </a:r>
                      <a:r>
                        <a:rPr lang="es-ES_tradnl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ontinua. </a:t>
                      </a:r>
                      <a:r>
                        <a:rPr lang="es-ES_tradnl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s-BO" sz="16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s-E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cambió la cubierta</a:t>
                      </a:r>
                      <a:r>
                        <a:rPr lang="es-E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fibrocemento por calamina trapezoidal.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28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473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90071"/>
              </p:ext>
            </p:extLst>
          </p:nvPr>
        </p:nvGraphicFramePr>
        <p:xfrm>
          <a:off x="814648" y="481472"/>
          <a:ext cx="10540538" cy="14762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8108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ACP30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en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3925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MANTENIMIENTO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161867"/>
              </p:ext>
            </p:extLst>
          </p:nvPr>
        </p:nvGraphicFramePr>
        <p:xfrm>
          <a:off x="814648" y="2276381"/>
          <a:ext cx="10540540" cy="2701293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2260587628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1287806626"/>
                    </a:ext>
                  </a:extLst>
                </a:gridCol>
                <a:gridCol w="2327562">
                  <a:extLst>
                    <a:ext uri="{9D8B030D-6E8A-4147-A177-3AD203B41FA5}">
                      <a16:colId xmlns:a16="http://schemas.microsoft.com/office/drawing/2014/main" val="3254750772"/>
                    </a:ext>
                  </a:extLst>
                </a:gridCol>
                <a:gridCol w="2942708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Servicio manuales cumplidos.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Verificar el cumplimiento del servicio manuales.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34.740,00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gestiono la contratación de servicios manuales para mantenimiento de la infraestructura.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  <a:tr h="659750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Material eléctrico para los distintos centros de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Departamental La Paz adquiridos.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Adquirir material eléctrico para los distintos centros de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Departamental la paz.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58.089,00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gestiono la compra de material eléctrico para trabajos de mantenimiento.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61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06287"/>
              </p:ext>
            </p:extLst>
          </p:nvPr>
        </p:nvGraphicFramePr>
        <p:xfrm>
          <a:off x="814648" y="481472"/>
          <a:ext cx="10540538" cy="14762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8108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ACP30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en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3925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MANTENIMIENTO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274063"/>
              </p:ext>
            </p:extLst>
          </p:nvPr>
        </p:nvGraphicFramePr>
        <p:xfrm>
          <a:off x="814648" y="2253645"/>
          <a:ext cx="10540540" cy="4157982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2260587628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1287806626"/>
                    </a:ext>
                  </a:extLst>
                </a:gridCol>
                <a:gridCol w="2194109">
                  <a:extLst>
                    <a:ext uri="{9D8B030D-6E8A-4147-A177-3AD203B41FA5}">
                      <a16:colId xmlns:a16="http://schemas.microsoft.com/office/drawing/2014/main" val="3254750772"/>
                    </a:ext>
                  </a:extLst>
                </a:gridCol>
                <a:gridCol w="3076161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59750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Realizado el mantenimiento y reparación de maquinaria y equipos.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Mantenimiento y reparación de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Maquinaria y equipos.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234.240,00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 a maquinaria y equipos de la Departamental La Paz.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AutoNum type="arabicPeriod"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el m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antenimiento del      puente de regulación e instalación ánodo  en el H.P.O. 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AutoNum type="arabicPeriod" startAt="2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el mantenimiento preventivo y correctivo de los ascensores de la Departamental La Paz .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AutoNum type="arabicPeriod" startAt="2"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el mantenimiento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equipos fotocopiadores de la deptal. La Paz.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28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550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353660"/>
              </p:ext>
            </p:extLst>
          </p:nvPr>
        </p:nvGraphicFramePr>
        <p:xfrm>
          <a:off x="814648" y="481472"/>
          <a:ext cx="10540538" cy="14762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8108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ACP30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en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3925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MANTENIMIENTO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465400"/>
              </p:ext>
            </p:extLst>
          </p:nvPr>
        </p:nvGraphicFramePr>
        <p:xfrm>
          <a:off x="814648" y="2280501"/>
          <a:ext cx="10540540" cy="2945133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2260587628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1287806626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3254750772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59750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Servicio privado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(Seguridad) realizado.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Verificar el cumplimiento del servicio privado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(Seguridad).</a:t>
                      </a:r>
                      <a:endParaRPr lang="es-BO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729.600,00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gestiono la contratación de servicio de seguridad para la Departamental La Paz.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11010"/>
                  </a:ext>
                </a:extLst>
              </a:tr>
              <a:tr h="65975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Herramientas compradas.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la compra de herramientas.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12.470,00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s-BO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gestiono la compra de herramientas para trabajos de mantenimiento.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813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968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BO" b="1" dirty="0">
                <a:solidFill>
                  <a:srgbClr val="008080"/>
                </a:solidFill>
              </a:rPr>
              <a:t>Relación de Resultados Esperados de Gestión en Servicios de Salud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95328"/>
              </p:ext>
            </p:extLst>
          </p:nvPr>
        </p:nvGraphicFramePr>
        <p:xfrm>
          <a:off x="976183" y="2320697"/>
          <a:ext cx="10243751" cy="2520563"/>
        </p:xfrm>
        <a:graphic>
          <a:graphicData uri="http://schemas.openxmlformats.org/drawingml/2006/table">
            <a:tbl>
              <a:tblPr/>
              <a:tblGrid>
                <a:gridCol w="10243751">
                  <a:extLst>
                    <a:ext uri="{9D8B030D-6E8A-4147-A177-3AD203B41FA5}">
                      <a16:colId xmlns:a16="http://schemas.microsoft.com/office/drawing/2014/main" val="2219013953"/>
                    </a:ext>
                  </a:extLst>
                </a:gridCol>
              </a:tblGrid>
              <a:tr h="63014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 Estratégico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379015"/>
                  </a:ext>
                </a:extLst>
              </a:tr>
              <a:tr h="189042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Desarrollar el Sistema de Atención Integral de </a:t>
                      </a:r>
                      <a:r>
                        <a:rPr lang="es-BO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Salud, </a:t>
                      </a:r>
                      <a:r>
                        <a:rPr lang="es-B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partir de un nuevo modelo de Atención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650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398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146482"/>
              </p:ext>
            </p:extLst>
          </p:nvPr>
        </p:nvGraphicFramePr>
        <p:xfrm>
          <a:off x="814648" y="481472"/>
          <a:ext cx="10540538" cy="14762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8108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ACP30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en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3925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MANTENIMIENTO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880490"/>
              </p:ext>
            </p:extLst>
          </p:nvPr>
        </p:nvGraphicFramePr>
        <p:xfrm>
          <a:off x="814648" y="2218717"/>
          <a:ext cx="10540539" cy="2701293"/>
        </p:xfrm>
        <a:graphic>
          <a:graphicData uri="http://schemas.openxmlformats.org/drawingml/2006/table">
            <a:tbl>
              <a:tblPr/>
              <a:tblGrid>
                <a:gridCol w="2617401">
                  <a:extLst>
                    <a:ext uri="{9D8B030D-6E8A-4147-A177-3AD203B41FA5}">
                      <a16:colId xmlns:a16="http://schemas.microsoft.com/office/drawing/2014/main" val="1085163852"/>
                    </a:ext>
                  </a:extLst>
                </a:gridCol>
                <a:gridCol w="2641046">
                  <a:extLst>
                    <a:ext uri="{9D8B030D-6E8A-4147-A177-3AD203B41FA5}">
                      <a16:colId xmlns:a16="http://schemas.microsoft.com/office/drawing/2014/main" val="3442366598"/>
                    </a:ext>
                  </a:extLst>
                </a:gridCol>
                <a:gridCol w="2108496">
                  <a:extLst>
                    <a:ext uri="{9D8B030D-6E8A-4147-A177-3AD203B41FA5}">
                      <a16:colId xmlns:a16="http://schemas.microsoft.com/office/drawing/2014/main" val="268381873"/>
                    </a:ext>
                  </a:extLst>
                </a:gridCol>
                <a:gridCol w="3173596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Material eléctrico adquirido.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la compra de material eléctrico.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115.311,00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gestiono la compra de material eléctrico para trabajos de mantenimiento 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  <a:tr h="659750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Accesorios y Repuestos adquiridos.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la compra de accesorios y repuestos.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indent="0" algn="ctr" fontAlgn="b">
                        <a:buFontTx/>
                        <a:buNone/>
                      </a:pP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452.000,00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gestiono la compra de accesorios y repuestos para los equipos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elevadores, de lavandería, de aire acondicionado de la Departamental La Paz.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9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462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bellula\Desktop\RENDICION 2018\logo_c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15" y="598037"/>
            <a:ext cx="1296785" cy="11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020547" y="2682240"/>
            <a:ext cx="781976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BO" sz="5400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UNIDAD DE SISTEMAS</a:t>
            </a:r>
            <a:endParaRPr lang="es-BO" sz="5400" dirty="0">
              <a:solidFill>
                <a:schemeClr val="accent6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04" y="4008576"/>
            <a:ext cx="3845560" cy="242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64" y="200799"/>
            <a:ext cx="7872984" cy="19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07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07101"/>
              </p:ext>
            </p:extLst>
          </p:nvPr>
        </p:nvGraphicFramePr>
        <p:xfrm>
          <a:off x="814648" y="481472"/>
          <a:ext cx="10540538" cy="13341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ACP29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Fortalecer la gestión de equipamiento en áreas de salud (gasto corriente)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</a:t>
                      </a:r>
                      <a:r>
                        <a:rPr lang="es-B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SISTEMAS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429665"/>
              </p:ext>
            </p:extLst>
          </p:nvPr>
        </p:nvGraphicFramePr>
        <p:xfrm>
          <a:off x="814648" y="2130078"/>
          <a:ext cx="10540540" cy="2694942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3767322951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551915977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4024757139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Equipos de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Computación adquiridos.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la compra de equipos de Computación.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66.240,00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acuerdo a requerimiento de  las unidades de los establecimientos y acorde al presupuesto asignado se adquirió equipos de computación, priorizando las áreas con mayor necesidad.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657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832003"/>
              </p:ext>
            </p:extLst>
          </p:nvPr>
        </p:nvGraphicFramePr>
        <p:xfrm>
          <a:off x="814648" y="481472"/>
          <a:ext cx="10540538" cy="13341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39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400" u="none" strike="noStrike" dirty="0">
                          <a:effectLst/>
                        </a:rPr>
                        <a:t>Fortalecer la Gestión de equipamiento en áreas administrativas. (Gasto corriente)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</a:t>
                      </a:r>
                      <a:r>
                        <a:rPr lang="es-B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SISTEMAS</a:t>
                      </a:r>
                      <a:endParaRPr lang="es-BO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335350"/>
              </p:ext>
            </p:extLst>
          </p:nvPr>
        </p:nvGraphicFramePr>
        <p:xfrm>
          <a:off x="814648" y="2130078"/>
          <a:ext cx="10540540" cy="2451102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928901524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3154456648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120630508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Equipos de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Computación adquiridos.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compra de equipos de Computación.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13.738,00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acuerdo a requerimiento de  las unidades de los establecimientos y acorde al presupuesto asignado se adquirió equipos de computación, priorizando las áreas con mayor necesidad. 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73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05223"/>
              </p:ext>
            </p:extLst>
          </p:nvPr>
        </p:nvGraphicFramePr>
        <p:xfrm>
          <a:off x="814648" y="481472"/>
          <a:ext cx="10540538" cy="13341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40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administrativo.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</a:t>
                      </a:r>
                      <a:r>
                        <a:rPr lang="es-B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SISTEMAS</a:t>
                      </a:r>
                      <a:endParaRPr lang="es-BO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01478"/>
              </p:ext>
            </p:extLst>
          </p:nvPr>
        </p:nvGraphicFramePr>
        <p:xfrm>
          <a:off x="841246" y="2144742"/>
          <a:ext cx="10513940" cy="2945133"/>
        </p:xfrm>
        <a:graphic>
          <a:graphicData uri="http://schemas.openxmlformats.org/drawingml/2006/table">
            <a:tbl>
              <a:tblPr/>
              <a:tblGrid>
                <a:gridCol w="2628485">
                  <a:extLst>
                    <a:ext uri="{9D8B030D-6E8A-4147-A177-3AD203B41FA5}">
                      <a16:colId xmlns:a16="http://schemas.microsoft.com/office/drawing/2014/main" val="828184919"/>
                    </a:ext>
                  </a:extLst>
                </a:gridCol>
                <a:gridCol w="2628485">
                  <a:extLst>
                    <a:ext uri="{9D8B030D-6E8A-4147-A177-3AD203B41FA5}">
                      <a16:colId xmlns:a16="http://schemas.microsoft.com/office/drawing/2014/main" val="1734130983"/>
                    </a:ext>
                  </a:extLst>
                </a:gridCol>
                <a:gridCol w="2058230">
                  <a:extLst>
                    <a:ext uri="{9D8B030D-6E8A-4147-A177-3AD203B41FA5}">
                      <a16:colId xmlns:a16="http://schemas.microsoft.com/office/drawing/2014/main" val="6506153"/>
                    </a:ext>
                  </a:extLst>
                </a:gridCol>
                <a:gridCol w="3198740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59750">
                <a:tc rowSpan="2"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Mantenimiento a maquinaria y equipos de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Departamental La Paz realizados.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Realizar mantenimiento a maquinaria y equipos de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Departamental La Paz.</a:t>
                      </a:r>
                      <a:endParaRPr lang="es-BO" sz="1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2.500,00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mantenimiento de equipos de computación e impresoras realizando el mantenimiento correctivo de acuerdo a la falla que presentaban los equipos.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9318"/>
                  </a:ext>
                </a:extLst>
              </a:tr>
              <a:tr h="659750"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realizó el mantenimiento preventivo de los equipos de computación de la Departamental La Paz.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49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738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bellula\Desktop\RENDICION 2018\logo_c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59" y="598037"/>
            <a:ext cx="1296785" cy="11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678659" y="2645664"/>
            <a:ext cx="422263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BO" sz="5400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BIOMÉDICA</a:t>
            </a:r>
            <a:endParaRPr lang="es-BO" sz="5400" dirty="0">
              <a:solidFill>
                <a:schemeClr val="accent6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3984999"/>
            <a:ext cx="3243072" cy="251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64" y="200799"/>
            <a:ext cx="7872984" cy="19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99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658565"/>
              </p:ext>
            </p:extLst>
          </p:nvPr>
        </p:nvGraphicFramePr>
        <p:xfrm>
          <a:off x="814648" y="481472"/>
          <a:ext cx="10540538" cy="14762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8108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ACP30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en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3925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BIOMÉDICA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84169"/>
              </p:ext>
            </p:extLst>
          </p:nvPr>
        </p:nvGraphicFramePr>
        <p:xfrm>
          <a:off x="814648" y="2130079"/>
          <a:ext cx="10540540" cy="4483469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908767191"/>
                    </a:ext>
                  </a:extLst>
                </a:gridCol>
                <a:gridCol w="2506174">
                  <a:extLst>
                    <a:ext uri="{9D8B030D-6E8A-4147-A177-3AD203B41FA5}">
                      <a16:colId xmlns:a16="http://schemas.microsoft.com/office/drawing/2014/main" val="3815978943"/>
                    </a:ext>
                  </a:extLst>
                </a:gridCol>
                <a:gridCol w="1729946">
                  <a:extLst>
                    <a:ext uri="{9D8B030D-6E8A-4147-A177-3AD203B41FA5}">
                      <a16:colId xmlns:a16="http://schemas.microsoft.com/office/drawing/2014/main" val="4105783781"/>
                    </a:ext>
                  </a:extLst>
                </a:gridCol>
                <a:gridCol w="366928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70268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702689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Carga de Helio realizada.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Gestionar la compra de Carga de Helio realizada.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349.000,00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la carga de helio liquido y gaseoso al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resonador magnético de acuerdo a lo programado.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  <a:tr h="934903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Repuestos y accesorios adjudicados.</a:t>
                      </a:r>
                    </a:p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Gestionar la adquisición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Repuestos y accesorios adjudicados.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744.800,00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adquirió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repuestos y accesorios de acuerdo a lo programado y necesidad.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07430"/>
                  </a:ext>
                </a:extLst>
              </a:tr>
              <a:tr h="934903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Contratación de mantenimiento externo.</a:t>
                      </a:r>
                    </a:p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Contratación de mantenimiento externo.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1.441.000,00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gestionó mantenimiento externo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 equipos de la departamental, se evaluó y superviso los trabajos realizado.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137557"/>
                  </a:ext>
                </a:extLst>
              </a:tr>
              <a:tr h="1044305"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 de equipos médicos realizado.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y cumplimiento al Mantenimiento de equipos médicos realizado.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asignación presupuestaria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realizó el mantenimiento de los equipos médicos programados, realizados por el personal de ingeniería biomédica.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969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97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bellula\Desktop\RENDICION 2018\logo_c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31" y="598037"/>
            <a:ext cx="1296785" cy="11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427316" y="2670048"/>
            <a:ext cx="793358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BO" sz="5400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SERVICIOS GENERALES</a:t>
            </a:r>
            <a:endParaRPr lang="es-BO" sz="5400" dirty="0">
              <a:solidFill>
                <a:schemeClr val="accent6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481720" y="4218432"/>
            <a:ext cx="3274133" cy="2179548"/>
            <a:chOff x="7481720" y="4218432"/>
            <a:chExt cx="3274133" cy="217954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8240" y="4218432"/>
              <a:ext cx="1977613" cy="10501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81720" y="4452423"/>
              <a:ext cx="1296520" cy="7162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3926" y="5368461"/>
              <a:ext cx="1108628" cy="10295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64" y="200799"/>
            <a:ext cx="7872984" cy="19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5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032849"/>
              </p:ext>
            </p:extLst>
          </p:nvPr>
        </p:nvGraphicFramePr>
        <p:xfrm>
          <a:off x="814648" y="481472"/>
          <a:ext cx="10540538" cy="14762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48108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ACP30</a:t>
                      </a:r>
                      <a:endParaRPr lang="es-BO" sz="20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50112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en salud</a:t>
                      </a:r>
                      <a:r>
                        <a:rPr lang="es-BO" sz="1400" u="none" strike="noStrike" dirty="0">
                          <a:effectLst/>
                        </a:rPr>
                        <a:t>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3925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GENERALES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843483"/>
              </p:ext>
            </p:extLst>
          </p:nvPr>
        </p:nvGraphicFramePr>
        <p:xfrm>
          <a:off x="814648" y="2268144"/>
          <a:ext cx="10540540" cy="3117203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2260587628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1287806626"/>
                    </a:ext>
                  </a:extLst>
                </a:gridCol>
                <a:gridCol w="2082898">
                  <a:extLst>
                    <a:ext uri="{9D8B030D-6E8A-4147-A177-3AD203B41FA5}">
                      <a16:colId xmlns:a16="http://schemas.microsoft.com/office/drawing/2014/main" val="3254750772"/>
                    </a:ext>
                  </a:extLst>
                </a:gridCol>
                <a:gridCol w="3187372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Gasolina para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Departamental La Paz adquirida.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la adquisición de gasolina para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Departamental La Paz.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171.999,00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la adquisición de gasolina.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  <a:tr h="659750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Compra de llantas realizada.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la compra de llantas.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35.595,00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compra de llantas.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9318"/>
                  </a:ext>
                </a:extLst>
              </a:tr>
              <a:tr h="659750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Mantenimiento 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parque automotor</a:t>
                      </a:r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la Departamental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Paz realizada.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Realizar mantenimiento 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parque automotor</a:t>
                      </a:r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la departamental La Paz.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178.128,00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mantenimiento al parque automotor de la departamental La Paz.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230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144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355469"/>
              </p:ext>
            </p:extLst>
          </p:nvPr>
        </p:nvGraphicFramePr>
        <p:xfrm>
          <a:off x="814648" y="481472"/>
          <a:ext cx="10540538" cy="13341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40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administrativo.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GENERALES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826621"/>
              </p:ext>
            </p:extLst>
          </p:nvPr>
        </p:nvGraphicFramePr>
        <p:xfrm>
          <a:off x="814648" y="2120028"/>
          <a:ext cx="10540540" cy="2820061"/>
        </p:xfrm>
        <a:graphic>
          <a:graphicData uri="http://schemas.openxmlformats.org/drawingml/2006/table">
            <a:tbl>
              <a:tblPr/>
              <a:tblGrid>
                <a:gridCol w="2635135">
                  <a:extLst>
                    <a:ext uri="{9D8B030D-6E8A-4147-A177-3AD203B41FA5}">
                      <a16:colId xmlns:a16="http://schemas.microsoft.com/office/drawing/2014/main" val="2354779575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1053953310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1700910918"/>
                    </a:ext>
                  </a:extLst>
                </a:gridCol>
                <a:gridCol w="263513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</a:tblGrid>
              <a:tr h="6254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Gasolina para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Departamental La Paz adquirida.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la adquisición de gasolina para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Departamental La Paz.</a:t>
                      </a:r>
                      <a:endParaRPr lang="es-BO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7.553,00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 la adquisición de gasolina.</a:t>
                      </a: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Compra de llantas realizada.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la compra de llantas.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3.750,00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compra de llantas.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51669"/>
                  </a:ext>
                </a:extLst>
              </a:tr>
              <a:tr h="606448"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Realizar mantenimiento a maquinaria y equipos de la</a:t>
                      </a:r>
                    </a:p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Departamental La Paz.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BO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Gestionar mantenimiento de maquinaria y equipos.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2.500,00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mantenimiento.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15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377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ibellula\Desktop\RENDICION 2018\logo_c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19" y="598037"/>
            <a:ext cx="1296785" cy="11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2279904" y="2718816"/>
            <a:ext cx="738856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BO" sz="5400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SERVICIOS DE SALUD</a:t>
            </a:r>
            <a:endParaRPr lang="es-BO" sz="5400" dirty="0">
              <a:solidFill>
                <a:schemeClr val="accent6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88" y="4178594"/>
            <a:ext cx="3675888" cy="214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64" y="200799"/>
            <a:ext cx="7872984" cy="19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83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bellula\Desktop\RENDICION 2018\logo_c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15" y="598037"/>
            <a:ext cx="1296785" cy="11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283505" y="2633472"/>
            <a:ext cx="598914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BO" sz="5400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ASESORIA LEGAL</a:t>
            </a:r>
            <a:endParaRPr lang="es-BO" sz="5400" dirty="0">
              <a:solidFill>
                <a:schemeClr val="accent6">
                  <a:lumMod val="5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48" y="3851110"/>
            <a:ext cx="3539744" cy="2356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64" y="200799"/>
            <a:ext cx="7872984" cy="19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77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212635"/>
              </p:ext>
            </p:extLst>
          </p:nvPr>
        </p:nvGraphicFramePr>
        <p:xfrm>
          <a:off x="814648" y="298592"/>
          <a:ext cx="10540538" cy="11028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3854074910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2010467128"/>
                    </a:ext>
                  </a:extLst>
                </a:gridCol>
              </a:tblGrid>
              <a:tr h="268805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800" b="1" u="none" strike="noStrike" dirty="0">
                          <a:solidFill>
                            <a:srgbClr val="008080"/>
                          </a:solidFill>
                          <a:effectLst/>
                        </a:rPr>
                        <a:t>ACP 40</a:t>
                      </a:r>
                      <a:endParaRPr lang="es-BO" sz="1800" b="1" i="0" u="none" strike="noStrike" dirty="0"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41729424"/>
                  </a:ext>
                </a:extLst>
              </a:tr>
              <a:tr h="328104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effectLst/>
                        </a:rPr>
                        <a:t>Acción de Corto Plazo recurrente administrativo.</a:t>
                      </a:r>
                      <a:endParaRPr lang="es-B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99218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Plazo (RE-ACP</a:t>
                      </a:r>
                      <a:endParaRPr lang="es-B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</a:t>
                      </a:r>
                      <a:r>
                        <a:rPr lang="es-BO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ASESORIA LEGAL</a:t>
                      </a:r>
                      <a:endParaRPr lang="es-B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6979139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F15289-E56A-46AB-91A5-901EDE670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79609"/>
              </p:ext>
            </p:extLst>
          </p:nvPr>
        </p:nvGraphicFramePr>
        <p:xfrm>
          <a:off x="794356" y="1457140"/>
          <a:ext cx="10558018" cy="5096059"/>
        </p:xfrm>
        <a:graphic>
          <a:graphicData uri="http://schemas.openxmlformats.org/drawingml/2006/table">
            <a:tbl>
              <a:tblPr/>
              <a:tblGrid>
                <a:gridCol w="8607492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  <a:gridCol w="975263">
                  <a:extLst>
                    <a:ext uri="{9D8B030D-6E8A-4147-A177-3AD203B41FA5}">
                      <a16:colId xmlns:a16="http://schemas.microsoft.com/office/drawing/2014/main" val="3953339616"/>
                    </a:ext>
                  </a:extLst>
                </a:gridCol>
                <a:gridCol w="975263">
                  <a:extLst>
                    <a:ext uri="{9D8B030D-6E8A-4147-A177-3AD203B41FA5}">
                      <a16:colId xmlns:a16="http://schemas.microsoft.com/office/drawing/2014/main" val="1918135077"/>
                    </a:ext>
                  </a:extLst>
                </a:gridCol>
              </a:tblGrid>
              <a:tr h="25972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gestión 2019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270056">
                <a:tc>
                  <a:txBody>
                    <a:bodyPr/>
                    <a:lstStyle/>
                    <a:p>
                      <a:pPr algn="l" fontAlgn="ctr"/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TRÁMITES ADMINISTRATIVOS (CRITERIOS LEGALES, INFORMES, CARTAS INTERNAS Y EXTERNAS)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2,057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  <a:tr h="224942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JUDICIALES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9318"/>
                  </a:ext>
                </a:extLst>
              </a:tr>
              <a:tr h="171840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PENALES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49097"/>
                  </a:ext>
                </a:extLst>
              </a:tr>
              <a:tr h="203003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PROCESOS LABORALES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982516"/>
                  </a:ext>
                </a:extLst>
              </a:tr>
              <a:tr h="244965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HABILITACIÓN FARMACIAS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CON RESOLUCIÓN                                                                                                     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076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HABILITACIÓN DE LABORATORIOS CON RESOLUCIÓN                                                                                         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076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SUSTANCIAS CONTROLADAS DESCARGADAS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076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SUSTANCIAS CONTROLADAS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AUTORIZADAS                                                                                                                                            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76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RESOLUCIONES COMISIÓN DE PRESTACIONES DEPTAL LA PAZ                                                                                                      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076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SEGURO VOLUNTARIO                                                                                                                                                  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076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 CONVENIOS DE PAGO                                                                                                                                                    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076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 DE CONVENIOS INTERINSTITUCIONALES                                                                                                                         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0827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 DE CONTRATOS POR ADQUISIÓN:</a:t>
                      </a:r>
                    </a:p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MENORES                                                                                                                                                 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1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AMPE                                                                                                                                                         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590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DE PROCESOS DE CONTRATACIÓN                                                                                                     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691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LICITACIONES                                                                                                                                                                 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6691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CONTRATACIONES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DIRECTAS                                                                                                                                      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69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GASTOS JUDICIALES                                                                                       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18.000,00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806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ángulo 3"/>
          <p:cNvSpPr/>
          <p:nvPr/>
        </p:nvSpPr>
        <p:spPr>
          <a:xfrm>
            <a:off x="1641426" y="2655612"/>
            <a:ext cx="9984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BO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RENDICIÓN PÚBLICA DE CUENTAS FINAL 2019</a:t>
            </a:r>
          </a:p>
          <a:p>
            <a:pPr algn="ctr"/>
            <a:r>
              <a:rPr lang="es-BO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ADMINISTRACIÓN DEPARTAMENTAL DE LA </a:t>
            </a:r>
            <a:r>
              <a:rPr lang="es-BO" sz="3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PAZ</a:t>
            </a:r>
          </a:p>
        </p:txBody>
      </p:sp>
      <p:pic>
        <p:nvPicPr>
          <p:cNvPr id="5" name="Picture 2" descr="C:\Users\Libellula\Desktop\RENDICION 2018\logo_c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1" y="496916"/>
            <a:ext cx="1296785" cy="11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64" y="200799"/>
            <a:ext cx="7872984" cy="19682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52" y="4204540"/>
            <a:ext cx="3896754" cy="199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14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913014" y="844723"/>
          <a:ext cx="10540538" cy="12692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1802740063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40535549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ACP6</a:t>
                      </a:r>
                      <a:endParaRPr lang="es-BO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6243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</a:rPr>
                        <a:t>Desarrollar el Sistema de Costos por servicio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46684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SERVICIOS DE SALUD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332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414139"/>
              </p:ext>
            </p:extLst>
          </p:nvPr>
        </p:nvGraphicFramePr>
        <p:xfrm>
          <a:off x="913014" y="2476830"/>
          <a:ext cx="10540537" cy="3059446"/>
        </p:xfrm>
        <a:graphic>
          <a:graphicData uri="http://schemas.openxmlformats.org/drawingml/2006/table">
            <a:tbl>
              <a:tblPr/>
              <a:tblGrid>
                <a:gridCol w="227200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  <a:gridCol w="2683810">
                  <a:extLst>
                    <a:ext uri="{9D8B030D-6E8A-4147-A177-3AD203B41FA5}">
                      <a16:colId xmlns:a16="http://schemas.microsoft.com/office/drawing/2014/main" val="2712412862"/>
                    </a:ext>
                  </a:extLst>
                </a:gridCol>
                <a:gridCol w="1986323">
                  <a:extLst>
                    <a:ext uri="{9D8B030D-6E8A-4147-A177-3AD203B41FA5}">
                      <a16:colId xmlns:a16="http://schemas.microsoft.com/office/drawing/2014/main" val="908968860"/>
                    </a:ext>
                  </a:extLst>
                </a:gridCol>
                <a:gridCol w="3598399">
                  <a:extLst>
                    <a:ext uri="{9D8B030D-6E8A-4147-A177-3AD203B41FA5}">
                      <a16:colId xmlns:a16="http://schemas.microsoft.com/office/drawing/2014/main" val="278206841"/>
                    </a:ext>
                  </a:extLst>
                </a:gridCol>
              </a:tblGrid>
              <a:tr h="961014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</a:t>
                      </a: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Programado</a:t>
                      </a: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 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2019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(cuantitativos y/o cualitativos</a:t>
                      </a:r>
                      <a:r>
                        <a:rPr lang="es-B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acuerdo al Resultado esperado e indicador)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2098432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Población asegurada atendida y con menor tiempo de espera a través de las contrataciones del personal de salud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Viabilizar la atención a nuestros asegurados por medio de contratación de personal de salud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339.920,00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contratación de médicos en la modalidad de consultores en línea.</a:t>
                      </a:r>
                    </a:p>
                    <a:p>
                      <a:pPr marL="285750" indent="-28575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ha ejecutado el 88% del presupuesto asignado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003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913014" y="844723"/>
          <a:ext cx="10540538" cy="12692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1802740063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40535549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ACP10</a:t>
                      </a:r>
                      <a:endParaRPr lang="es-BO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6243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</a:rPr>
                        <a:t>Aplicar el Control de Calidad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46684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SERVICIOS DE SALUD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332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966040"/>
              </p:ext>
            </p:extLst>
          </p:nvPr>
        </p:nvGraphicFramePr>
        <p:xfrm>
          <a:off x="913014" y="2490478"/>
          <a:ext cx="10540537" cy="3588690"/>
        </p:xfrm>
        <a:graphic>
          <a:graphicData uri="http://schemas.openxmlformats.org/drawingml/2006/table">
            <a:tbl>
              <a:tblPr/>
              <a:tblGrid>
                <a:gridCol w="227200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  <a:gridCol w="2683810">
                  <a:extLst>
                    <a:ext uri="{9D8B030D-6E8A-4147-A177-3AD203B41FA5}">
                      <a16:colId xmlns:a16="http://schemas.microsoft.com/office/drawing/2014/main" val="2712412862"/>
                    </a:ext>
                  </a:extLst>
                </a:gridCol>
                <a:gridCol w="1986323">
                  <a:extLst>
                    <a:ext uri="{9D8B030D-6E8A-4147-A177-3AD203B41FA5}">
                      <a16:colId xmlns:a16="http://schemas.microsoft.com/office/drawing/2014/main" val="908968860"/>
                    </a:ext>
                  </a:extLst>
                </a:gridCol>
                <a:gridCol w="3598399">
                  <a:extLst>
                    <a:ext uri="{9D8B030D-6E8A-4147-A177-3AD203B41FA5}">
                      <a16:colId xmlns:a16="http://schemas.microsoft.com/office/drawing/2014/main" val="278206841"/>
                    </a:ext>
                  </a:extLst>
                </a:gridCol>
              </a:tblGrid>
              <a:tr h="101263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 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2019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(cuantitativos y/o cualitativos</a:t>
                      </a:r>
                      <a:r>
                        <a:rPr lang="es-B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acuerdo al Resultado esperado e indicador)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25760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Programaciones quirúrgicas en el servicio han sido optimizadas.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comisiones para planificar un fácil uso respecto a quirófano. 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asignación presupuestaria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realizó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los flujos y procedimientos en el departamento de cirugía para facilitar la programación diaria de intervenciones quirúrgicas, además de visitas pre quirúrgicas y post operatorio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249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913014" y="844723"/>
          <a:ext cx="10540538" cy="12692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72159">
                  <a:extLst>
                    <a:ext uri="{9D8B030D-6E8A-4147-A177-3AD203B41FA5}">
                      <a16:colId xmlns:a16="http://schemas.microsoft.com/office/drawing/2014/main" val="1802740063"/>
                    </a:ext>
                  </a:extLst>
                </a:gridCol>
                <a:gridCol w="7068379">
                  <a:extLst>
                    <a:ext uri="{9D8B030D-6E8A-4147-A177-3AD203B41FA5}">
                      <a16:colId xmlns:a16="http://schemas.microsoft.com/office/drawing/2014/main" val="405355498"/>
                    </a:ext>
                  </a:extLst>
                </a:gridCol>
              </a:tblGrid>
              <a:tr h="350558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 de 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ACP15</a:t>
                      </a:r>
                      <a:endParaRPr lang="es-BO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56243"/>
                  </a:ext>
                </a:extLst>
              </a:tr>
              <a:tr h="489572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Acción de corto plazo Gestión 2019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>
                          <a:effectLst/>
                        </a:rPr>
                        <a:t>Desarrollar el Sistema de Vigilancia Epidemiológica.</a:t>
                      </a:r>
                      <a:endParaRPr lang="es-BO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146684"/>
                  </a:ext>
                </a:extLst>
              </a:tr>
              <a:tr h="429131">
                <a:tc>
                  <a:txBody>
                    <a:bodyPr/>
                    <a:lstStyle/>
                    <a:p>
                      <a:pPr algn="l" fontAlgn="ctr"/>
                      <a:r>
                        <a:rPr lang="es-B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Responsable de Acción de corto</a:t>
                      </a:r>
                      <a:r>
                        <a:rPr lang="es-BO" sz="14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Plazo (RE-ACP)</a:t>
                      </a:r>
                      <a:endParaRPr lang="es-B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JEFATURA DE SERVICIOS DE SALUD</a:t>
                      </a:r>
                      <a:endParaRPr lang="es-BO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3320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927751"/>
              </p:ext>
            </p:extLst>
          </p:nvPr>
        </p:nvGraphicFramePr>
        <p:xfrm>
          <a:off x="913014" y="2476830"/>
          <a:ext cx="10540537" cy="3588690"/>
        </p:xfrm>
        <a:graphic>
          <a:graphicData uri="http://schemas.openxmlformats.org/drawingml/2006/table">
            <a:tbl>
              <a:tblPr/>
              <a:tblGrid>
                <a:gridCol w="2272005">
                  <a:extLst>
                    <a:ext uri="{9D8B030D-6E8A-4147-A177-3AD203B41FA5}">
                      <a16:colId xmlns:a16="http://schemas.microsoft.com/office/drawing/2014/main" val="516959543"/>
                    </a:ext>
                  </a:extLst>
                </a:gridCol>
                <a:gridCol w="2683810">
                  <a:extLst>
                    <a:ext uri="{9D8B030D-6E8A-4147-A177-3AD203B41FA5}">
                      <a16:colId xmlns:a16="http://schemas.microsoft.com/office/drawing/2014/main" val="2712412862"/>
                    </a:ext>
                  </a:extLst>
                </a:gridCol>
                <a:gridCol w="1986323">
                  <a:extLst>
                    <a:ext uri="{9D8B030D-6E8A-4147-A177-3AD203B41FA5}">
                      <a16:colId xmlns:a16="http://schemas.microsoft.com/office/drawing/2014/main" val="908968860"/>
                    </a:ext>
                  </a:extLst>
                </a:gridCol>
                <a:gridCol w="3598399">
                  <a:extLst>
                    <a:ext uri="{9D8B030D-6E8A-4147-A177-3AD203B41FA5}">
                      <a16:colId xmlns:a16="http://schemas.microsoft.com/office/drawing/2014/main" val="278206841"/>
                    </a:ext>
                  </a:extLst>
                </a:gridCol>
              </a:tblGrid>
              <a:tr h="1012631"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r>
                        <a:rPr lang="es-BO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esperado </a:t>
                      </a: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 - Meta de Acción a corto plazo esperado 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Programado </a:t>
                      </a:r>
                      <a:endParaRPr lang="es-BO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alcanzados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2019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(cuantitativos y/o cualitativos</a:t>
                      </a:r>
                      <a:r>
                        <a:rPr lang="es-BO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acuerdo al Resultado esperado e indicador)</a:t>
                      </a:r>
                      <a:endParaRPr lang="es-B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8283"/>
                  </a:ext>
                </a:extLst>
              </a:tr>
              <a:tr h="25760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Protocolos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vigilancia, aprobados y consensuados.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Protocolos apropiados de vigilancia epidemiológica.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asignación presupuestaria</a:t>
                      </a:r>
                      <a:endParaRPr lang="es-B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han</a:t>
                      </a: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elaborado los protocolos de vigilancia epidemiológica de parotiditis, sarampión, virus rábico, neumonía y meningitis por meningococo, tos ferina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 50% </a:t>
                      </a:r>
                    </a:p>
                    <a:p>
                      <a:pPr marL="285750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s-BO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Elaboradas tasas correspondientes para control epidemiológico pertinente.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8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940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5641</Words>
  <Application>Microsoft Office PowerPoint</Application>
  <PresentationFormat>Panorámica</PresentationFormat>
  <Paragraphs>1035</Paragraphs>
  <Slides>62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Segoe UI Black</vt:lpstr>
      <vt:lpstr>Tema de Office</vt:lpstr>
      <vt:lpstr>Presentación de PowerPoint</vt:lpstr>
      <vt:lpstr>Presentación de PowerPoint</vt:lpstr>
      <vt:lpstr>Presentación de PowerPoint</vt:lpstr>
      <vt:lpstr>Relación de Resultados Esperados de Gestión</vt:lpstr>
      <vt:lpstr>Relación de Resultados Esperados de Gestión en Servicios de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Relación de Resultados Esperados de Gestión - Administrativas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Dixguel03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Información Resultado final de la ejecución de objetivos estratégicos y planificación anual</dc:title>
  <dc:creator>Victor Miguel Estrada Zacarias</dc:creator>
  <cp:lastModifiedBy>UNTI-22</cp:lastModifiedBy>
  <cp:revision>246</cp:revision>
  <dcterms:created xsi:type="dcterms:W3CDTF">2019-12-30T15:22:25Z</dcterms:created>
  <dcterms:modified xsi:type="dcterms:W3CDTF">2020-02-06T18:46:22Z</dcterms:modified>
</cp:coreProperties>
</file>